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79"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B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F5A533-6951-4E82-B702-F3118E03955C}"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F5A533-6951-4E82-B702-F3118E03955C}"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F5A533-6951-4E82-B702-F3118E03955C}"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F5A533-6951-4E82-B702-F3118E03955C}"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F5A533-6951-4E82-B702-F3118E03955C}"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F5A533-6951-4E82-B702-F3118E03955C}"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F5A533-6951-4E82-B702-F3118E03955C}" type="datetimeFigureOut">
              <a:rPr lang="en-US" smtClean="0"/>
              <a:pPr/>
              <a:t>9/12/2013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F5A533-6951-4E82-B702-F3118E03955C}" type="datetimeFigureOut">
              <a:rPr lang="en-US" smtClean="0"/>
              <a:pPr/>
              <a:t>9/12/2013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5A533-6951-4E82-B702-F3118E03955C}" type="datetimeFigureOut">
              <a:rPr lang="en-US" smtClean="0"/>
              <a:pPr/>
              <a:t>9/12/2013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F5A533-6951-4E82-B702-F3118E03955C}"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F5A533-6951-4E82-B702-F3118E03955C}"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2D1BF-5CA6-4442-B712-A484A6FCF2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5A533-6951-4E82-B702-F3118E03955C}" type="datetimeFigureOut">
              <a:rPr lang="en-US" smtClean="0"/>
              <a:pPr/>
              <a:t>9/12/2013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2D1BF-5CA6-4442-B712-A484A6FCF2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orestwander.com/wp-content/original/2009_02/autumn-colors-mountains.jp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orestwander.com/wp-content/original/2009_05/new-river-mountains-fog.jp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orestwander.com/wp-content/original/2009_05/new-river-mountains-fog.jp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363915"/>
            <a:ext cx="4267200" cy="1323439"/>
          </a:xfrm>
          <a:prstGeom prst="rect">
            <a:avLst/>
          </a:prstGeom>
          <a:noFill/>
        </p:spPr>
        <p:txBody>
          <a:bodyPr wrap="square" rtlCol="0">
            <a:spAutoFit/>
          </a:bodyPr>
          <a:lstStyle/>
          <a:p>
            <a:pPr algn="r"/>
            <a:r>
              <a:rPr lang="en-US" sz="4000" b="1" dirty="0" smtClean="0">
                <a:solidFill>
                  <a:schemeClr val="bg1"/>
                </a:solidFill>
              </a:rPr>
              <a:t>The Theme of Representation</a:t>
            </a:r>
          </a:p>
        </p:txBody>
      </p:sp>
      <p:grpSp>
        <p:nvGrpSpPr>
          <p:cNvPr id="19" name="Group 18"/>
          <p:cNvGrpSpPr/>
          <p:nvPr/>
        </p:nvGrpSpPr>
        <p:grpSpPr>
          <a:xfrm>
            <a:off x="76200" y="381000"/>
            <a:ext cx="1752600" cy="5867400"/>
            <a:chOff x="76200" y="381000"/>
            <a:chExt cx="1752600" cy="5867400"/>
          </a:xfrm>
        </p:grpSpPr>
        <p:grpSp>
          <p:nvGrpSpPr>
            <p:cNvPr id="11" name="Group 10"/>
            <p:cNvGrpSpPr/>
            <p:nvPr/>
          </p:nvGrpSpPr>
          <p:grpSpPr>
            <a:xfrm>
              <a:off x="76200" y="381000"/>
              <a:ext cx="1752600" cy="5867400"/>
              <a:chOff x="304800" y="381000"/>
              <a:chExt cx="1752600" cy="5867400"/>
            </a:xfrm>
          </p:grpSpPr>
          <p:sp>
            <p:nvSpPr>
              <p:cNvPr id="13" name="Oval 1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4" name="Oval 1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5" name="Oval 1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16" name="Oval 1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2"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1828800" y="152400"/>
            <a:ext cx="5486400" cy="7232749"/>
          </a:xfrm>
          <a:prstGeom prst="rect">
            <a:avLst/>
          </a:prstGeom>
        </p:spPr>
        <p:txBody>
          <a:bodyPr wrap="square">
            <a:spAutoFit/>
          </a:bodyPr>
          <a:lstStyle/>
          <a:p>
            <a:pPr>
              <a:spcBef>
                <a:spcPts val="1200"/>
              </a:spcBef>
            </a:pPr>
            <a:r>
              <a:rPr lang="en-US" sz="3200" b="1" dirty="0" smtClean="0">
                <a:solidFill>
                  <a:schemeClr val="bg1"/>
                </a:solidFill>
              </a:rPr>
              <a:t>Genesis 12.1-3 NIV:  The LORD had said to Abram, “Go from your country, your people and your father's household to the land I will show you. </a:t>
            </a:r>
            <a:r>
              <a:rPr lang="en-US" sz="3200" b="1" baseline="30000" dirty="0" smtClean="0">
                <a:solidFill>
                  <a:schemeClr val="bg1"/>
                </a:solidFill>
              </a:rPr>
              <a:t>2</a:t>
            </a:r>
            <a:r>
              <a:rPr lang="en-US" sz="3200" b="1" dirty="0" smtClean="0">
                <a:solidFill>
                  <a:schemeClr val="bg1"/>
                </a:solidFill>
              </a:rPr>
              <a:t> I will make you into a great nation, and I will bless you; I will make your name great, and you will be a blessing. </a:t>
            </a:r>
            <a:r>
              <a:rPr lang="en-US" sz="3200" b="1" baseline="30000" dirty="0" smtClean="0">
                <a:solidFill>
                  <a:schemeClr val="bg1"/>
                </a:solidFill>
              </a:rPr>
              <a:t>3</a:t>
            </a:r>
            <a:r>
              <a:rPr lang="en-US" sz="3200" b="1" dirty="0" smtClean="0">
                <a:solidFill>
                  <a:schemeClr val="bg1"/>
                </a:solidFill>
              </a:rPr>
              <a:t> I will bless those who bless you, and whoever curses you I will curse; and all peoples on earth will be blessed through you.”</a:t>
            </a:r>
          </a:p>
          <a:p>
            <a:pPr marL="342900" indent="-342900">
              <a:spcBef>
                <a:spcPct val="50000"/>
              </a:spcBef>
            </a:pPr>
            <a:endParaRPr lang="en-US" sz="3200" b="1" dirty="0">
              <a:solidFill>
                <a:schemeClr val="bg1"/>
              </a:solidFill>
            </a:endParaRPr>
          </a:p>
        </p:txBody>
      </p:sp>
      <p:grpSp>
        <p:nvGrpSpPr>
          <p:cNvPr id="41" name="Group 40"/>
          <p:cNvGrpSpPr/>
          <p:nvPr/>
        </p:nvGrpSpPr>
        <p:grpSpPr>
          <a:xfrm>
            <a:off x="76200" y="381000"/>
            <a:ext cx="1752600" cy="5867400"/>
            <a:chOff x="76200" y="381000"/>
            <a:chExt cx="1752600" cy="5867400"/>
          </a:xfrm>
        </p:grpSpPr>
        <p:grpSp>
          <p:nvGrpSpPr>
            <p:cNvPr id="42" name="Group 10"/>
            <p:cNvGrpSpPr/>
            <p:nvPr/>
          </p:nvGrpSpPr>
          <p:grpSpPr>
            <a:xfrm>
              <a:off x="76200" y="381000"/>
              <a:ext cx="1752600" cy="5867400"/>
              <a:chOff x="304800" y="381000"/>
              <a:chExt cx="1752600" cy="5867400"/>
            </a:xfrm>
          </p:grpSpPr>
          <p:sp>
            <p:nvSpPr>
              <p:cNvPr id="45" name="Oval 44"/>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46" name="Oval 45"/>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47" name="Oval 46"/>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48" name="Oval 47"/>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43"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44" name="Rectangle 43"/>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49" name="Group 48"/>
          <p:cNvGrpSpPr/>
          <p:nvPr/>
        </p:nvGrpSpPr>
        <p:grpSpPr>
          <a:xfrm>
            <a:off x="7315200" y="381000"/>
            <a:ext cx="1752600" cy="5867400"/>
            <a:chOff x="76200" y="381000"/>
            <a:chExt cx="1752600" cy="5867400"/>
          </a:xfrm>
        </p:grpSpPr>
        <p:grpSp>
          <p:nvGrpSpPr>
            <p:cNvPr id="50"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1828800" y="152400"/>
            <a:ext cx="5486400" cy="6247864"/>
          </a:xfrm>
          <a:prstGeom prst="rect">
            <a:avLst/>
          </a:prstGeom>
        </p:spPr>
        <p:txBody>
          <a:bodyPr wrap="square">
            <a:spAutoFit/>
          </a:bodyPr>
          <a:lstStyle/>
          <a:p>
            <a:pPr marL="342900" indent="-342900">
              <a:spcBef>
                <a:spcPct val="50000"/>
              </a:spcBef>
            </a:pPr>
            <a:r>
              <a:rPr lang="en-US" sz="3200" b="1" u="sng" dirty="0" smtClean="0">
                <a:solidFill>
                  <a:srgbClr val="FFFF00"/>
                </a:solidFill>
              </a:rPr>
              <a:t>God’s Covenant with Abraham</a:t>
            </a:r>
          </a:p>
          <a:p>
            <a:pPr marL="342900" indent="-342900">
              <a:spcBef>
                <a:spcPct val="50000"/>
              </a:spcBef>
            </a:pPr>
            <a:r>
              <a:rPr lang="en-US" sz="3200" b="1" dirty="0" smtClean="0">
                <a:solidFill>
                  <a:schemeClr val="bg1"/>
                </a:solidFill>
              </a:rPr>
              <a:t>Genesis 12-50</a:t>
            </a:r>
          </a:p>
          <a:p>
            <a:pPr marL="342900" indent="-342900">
              <a:spcBef>
                <a:spcPct val="50000"/>
              </a:spcBef>
            </a:pPr>
            <a:r>
              <a:rPr lang="en-US" sz="3200" b="1" dirty="0" smtClean="0">
                <a:solidFill>
                  <a:schemeClr val="bg1"/>
                </a:solidFill>
              </a:rPr>
              <a:t>God promised Abraham...</a:t>
            </a:r>
          </a:p>
          <a:p>
            <a:pPr marL="342900" indent="-342900">
              <a:spcBef>
                <a:spcPct val="50000"/>
              </a:spcBef>
              <a:buFontTx/>
              <a:buAutoNum type="arabicPeriod"/>
            </a:pPr>
            <a:r>
              <a:rPr lang="en-US" sz="3200" b="1" dirty="0" smtClean="0">
                <a:solidFill>
                  <a:schemeClr val="bg1"/>
                </a:solidFill>
              </a:rPr>
              <a:t>God would bless and protect his family;</a:t>
            </a:r>
          </a:p>
          <a:p>
            <a:pPr marL="342900" indent="-342900">
              <a:spcBef>
                <a:spcPct val="50000"/>
              </a:spcBef>
              <a:buFontTx/>
              <a:buAutoNum type="arabicPeriod"/>
            </a:pPr>
            <a:r>
              <a:rPr lang="en-US" sz="3200" b="1" dirty="0" smtClean="0">
                <a:solidFill>
                  <a:schemeClr val="bg1"/>
                </a:solidFill>
              </a:rPr>
              <a:t>God would make his family into a great nation; and </a:t>
            </a:r>
          </a:p>
          <a:p>
            <a:pPr marL="342900" indent="-342900">
              <a:spcBef>
                <a:spcPct val="50000"/>
              </a:spcBef>
              <a:buFontTx/>
              <a:buAutoNum type="arabicPeriod"/>
            </a:pPr>
            <a:r>
              <a:rPr lang="en-US" sz="3200" b="1" dirty="0" smtClean="0">
                <a:solidFill>
                  <a:schemeClr val="bg1"/>
                </a:solidFill>
              </a:rPr>
              <a:t>Through this nation, God would bless all the families of the Earth.</a:t>
            </a:r>
            <a:endParaRPr lang="en-US" sz="3200" b="1" dirty="0">
              <a:solidFill>
                <a:schemeClr val="bg1"/>
              </a:solidFill>
            </a:endParaRPr>
          </a:p>
        </p:txBody>
      </p:sp>
      <p:grpSp>
        <p:nvGrpSpPr>
          <p:cNvPr id="2" name="Group 40"/>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45" name="Oval 44"/>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46" name="Oval 45"/>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47" name="Oval 46"/>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48" name="Oval 47"/>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43"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44" name="Rectangle 43"/>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4" name="Group 48"/>
          <p:cNvGrpSpPr/>
          <p:nvPr/>
        </p:nvGrpSpPr>
        <p:grpSpPr>
          <a:xfrm>
            <a:off x="7315200" y="381000"/>
            <a:ext cx="1752600" cy="5867400"/>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1828800" y="0"/>
            <a:ext cx="5638800" cy="6786473"/>
          </a:xfrm>
          <a:prstGeom prst="rect">
            <a:avLst/>
          </a:prstGeom>
        </p:spPr>
        <p:txBody>
          <a:bodyPr wrap="square">
            <a:spAutoFit/>
          </a:bodyPr>
          <a:lstStyle/>
          <a:p>
            <a:r>
              <a:rPr lang="en-US" sz="3000" b="1" u="sng" dirty="0" smtClean="0">
                <a:solidFill>
                  <a:srgbClr val="FFFF00"/>
                </a:solidFill>
              </a:rPr>
              <a:t>God’s Covenant with Abraham</a:t>
            </a:r>
          </a:p>
          <a:p>
            <a:pPr>
              <a:spcBef>
                <a:spcPct val="50000"/>
              </a:spcBef>
            </a:pPr>
            <a:r>
              <a:rPr lang="en-US" sz="3000" b="1" dirty="0" smtClean="0">
                <a:solidFill>
                  <a:schemeClr val="bg1"/>
                </a:solidFill>
              </a:rPr>
              <a:t>A. Israel was to reflect God’s character.</a:t>
            </a:r>
          </a:p>
          <a:p>
            <a:pPr>
              <a:spcBef>
                <a:spcPct val="50000"/>
              </a:spcBef>
            </a:pPr>
            <a:r>
              <a:rPr lang="en-US" sz="3000" b="1" dirty="0" smtClean="0">
                <a:solidFill>
                  <a:schemeClr val="bg1"/>
                </a:solidFill>
              </a:rPr>
              <a:t>B. Israel was to represent God and rule over the nations.</a:t>
            </a:r>
          </a:p>
          <a:p>
            <a:pPr>
              <a:spcBef>
                <a:spcPct val="50000"/>
              </a:spcBef>
            </a:pPr>
            <a:r>
              <a:rPr lang="en-US" sz="3000" b="1" dirty="0" smtClean="0">
                <a:solidFill>
                  <a:schemeClr val="bg1"/>
                </a:solidFill>
              </a:rPr>
              <a:t>C. There was a chain of command:  </a:t>
            </a:r>
          </a:p>
          <a:p>
            <a:pPr>
              <a:spcBef>
                <a:spcPts val="1200"/>
              </a:spcBef>
            </a:pPr>
            <a:r>
              <a:rPr lang="en-US" sz="3000" b="1" dirty="0" smtClean="0">
                <a:solidFill>
                  <a:schemeClr val="bg1"/>
                </a:solidFill>
              </a:rPr>
              <a:t>† God was over the King. </a:t>
            </a:r>
          </a:p>
          <a:p>
            <a:pPr>
              <a:spcBef>
                <a:spcPts val="1200"/>
              </a:spcBef>
            </a:pPr>
            <a:r>
              <a:rPr lang="en-US" sz="3000" b="1" dirty="0" smtClean="0">
                <a:solidFill>
                  <a:schemeClr val="bg1"/>
                </a:solidFill>
              </a:rPr>
              <a:t>† The King represented God and ruled in God’s name over Israel.  </a:t>
            </a:r>
          </a:p>
          <a:p>
            <a:pPr>
              <a:spcBef>
                <a:spcPts val="1200"/>
              </a:spcBef>
            </a:pPr>
            <a:r>
              <a:rPr lang="en-US" sz="3000" b="1" dirty="0" smtClean="0">
                <a:solidFill>
                  <a:schemeClr val="bg1"/>
                </a:solidFill>
              </a:rPr>
              <a:t>† The King with Israel represented God and ruled in God’s name over the rest of the world.</a:t>
            </a:r>
            <a:r>
              <a:rPr lang="en-US" sz="3000" b="1" dirty="0" smtClean="0"/>
              <a:t> </a:t>
            </a:r>
            <a:endParaRPr lang="en-US" sz="3000" b="1" dirty="0"/>
          </a:p>
        </p:txBody>
      </p:sp>
      <p:grpSp>
        <p:nvGrpSpPr>
          <p:cNvPr id="2" name="Group 40"/>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45" name="Oval 44"/>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46" name="Oval 45"/>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47" name="Oval 46"/>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48" name="Oval 47"/>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43"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44" name="Rectangle 43"/>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4" name="Group 48"/>
          <p:cNvGrpSpPr/>
          <p:nvPr/>
        </p:nvGrpSpPr>
        <p:grpSpPr>
          <a:xfrm>
            <a:off x="7315200" y="381000"/>
            <a:ext cx="1752600" cy="5867400"/>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0"/>
          <p:cNvSpPr>
            <a:spLocks/>
          </p:cNvSpPr>
          <p:nvPr/>
        </p:nvSpPr>
        <p:spPr bwMode="auto">
          <a:xfrm flipH="1">
            <a:off x="1447800" y="914400"/>
            <a:ext cx="1981200" cy="3733800"/>
          </a:xfrm>
          <a:custGeom>
            <a:avLst/>
            <a:gdLst/>
            <a:ahLst/>
            <a:cxnLst>
              <a:cxn ang="0">
                <a:pos x="1200" y="2352"/>
              </a:cxn>
              <a:cxn ang="0">
                <a:pos x="0" y="240"/>
              </a:cxn>
              <a:cxn ang="0">
                <a:pos x="1200" y="912"/>
              </a:cxn>
            </a:cxnLst>
            <a:rect l="0" t="0" r="r" b="b"/>
            <a:pathLst>
              <a:path w="1200" h="2352">
                <a:moveTo>
                  <a:pt x="1200" y="2352"/>
                </a:moveTo>
                <a:cubicBezTo>
                  <a:pt x="600" y="1416"/>
                  <a:pt x="0" y="480"/>
                  <a:pt x="0" y="240"/>
                </a:cubicBezTo>
                <a:cubicBezTo>
                  <a:pt x="0" y="0"/>
                  <a:pt x="600" y="456"/>
                  <a:pt x="1200" y="912"/>
                </a:cubicBezTo>
              </a:path>
            </a:pathLst>
          </a:custGeom>
          <a:noFill/>
          <a:ln w="38100" cmpd="sng">
            <a:solidFill>
              <a:srgbClr val="FF0000"/>
            </a:solidFill>
            <a:round/>
            <a:headEnd type="none" w="med" len="med"/>
            <a:tailEnd type="triangle" w="lg" len="lg"/>
          </a:ln>
          <a:effectLst/>
        </p:spPr>
        <p:txBody>
          <a:bodyPr/>
          <a:lstStyle/>
          <a:p>
            <a:endParaRPr lang="en-US"/>
          </a:p>
        </p:txBody>
      </p:sp>
      <p:grpSp>
        <p:nvGrpSpPr>
          <p:cNvPr id="2" name="Group 13"/>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21" name="Oval 20"/>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3" name="Oval 22"/>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24" name="Oval 23"/>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25" name="Oval 24"/>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8"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12" name="Group 48"/>
          <p:cNvGrpSpPr/>
          <p:nvPr/>
        </p:nvGrpSpPr>
        <p:grpSpPr>
          <a:xfrm>
            <a:off x="5638800" y="381000"/>
            <a:ext cx="1752600" cy="5867400"/>
            <a:chOff x="76200" y="381000"/>
            <a:chExt cx="1752600" cy="5867400"/>
          </a:xfrm>
        </p:grpSpPr>
        <p:grpSp>
          <p:nvGrpSpPr>
            <p:cNvPr id="14" name="Group 10"/>
            <p:cNvGrpSpPr/>
            <p:nvPr/>
          </p:nvGrpSpPr>
          <p:grpSpPr>
            <a:xfrm>
              <a:off x="76200" y="381000"/>
              <a:ext cx="1752600" cy="5867400"/>
              <a:chOff x="304800" y="381000"/>
              <a:chExt cx="1752600" cy="5867400"/>
            </a:xfrm>
          </p:grpSpPr>
          <p:sp>
            <p:nvSpPr>
              <p:cNvPr id="19" name="Oval 18"/>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0" name="Oval 19"/>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22" name="Oval 2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26" name="Oval 2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1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7" name="Rectangle 16"/>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27" name="Freeform 10"/>
          <p:cNvSpPr>
            <a:spLocks/>
          </p:cNvSpPr>
          <p:nvPr/>
        </p:nvSpPr>
        <p:spPr bwMode="auto">
          <a:xfrm flipH="1">
            <a:off x="7010400" y="914400"/>
            <a:ext cx="1981200" cy="3733800"/>
          </a:xfrm>
          <a:custGeom>
            <a:avLst/>
            <a:gdLst/>
            <a:ahLst/>
            <a:cxnLst>
              <a:cxn ang="0">
                <a:pos x="1200" y="2352"/>
              </a:cxn>
              <a:cxn ang="0">
                <a:pos x="0" y="240"/>
              </a:cxn>
              <a:cxn ang="0">
                <a:pos x="1200" y="912"/>
              </a:cxn>
            </a:cxnLst>
            <a:rect l="0" t="0" r="r" b="b"/>
            <a:pathLst>
              <a:path w="1200" h="2352">
                <a:moveTo>
                  <a:pt x="1200" y="2352"/>
                </a:moveTo>
                <a:cubicBezTo>
                  <a:pt x="600" y="1416"/>
                  <a:pt x="0" y="480"/>
                  <a:pt x="0" y="240"/>
                </a:cubicBezTo>
                <a:cubicBezTo>
                  <a:pt x="0" y="0"/>
                  <a:pt x="600" y="456"/>
                  <a:pt x="1200" y="912"/>
                </a:cubicBezTo>
              </a:path>
            </a:pathLst>
          </a:custGeom>
          <a:noFill/>
          <a:ln w="38100" cmpd="sng">
            <a:solidFill>
              <a:srgbClr val="FF0000"/>
            </a:solidFill>
            <a:round/>
            <a:headEnd type="none" w="med" len="med"/>
            <a:tailEnd type="triangle" w="lg" len="lg"/>
          </a:ln>
          <a:effectLst/>
        </p:spPr>
        <p:txBody>
          <a:bodyPr/>
          <a:lstStyle/>
          <a:p>
            <a:endParaRPr lang="en-US"/>
          </a:p>
        </p:txBody>
      </p:sp>
      <p:sp>
        <p:nvSpPr>
          <p:cNvPr id="28" name="Text Box 19"/>
          <p:cNvSpPr txBox="1">
            <a:spLocks noChangeArrowheads="1"/>
          </p:cNvSpPr>
          <p:nvPr/>
        </p:nvSpPr>
        <p:spPr bwMode="auto">
          <a:xfrm>
            <a:off x="609600" y="6278562"/>
            <a:ext cx="8077200" cy="579438"/>
          </a:xfrm>
          <a:prstGeom prst="rect">
            <a:avLst/>
          </a:prstGeom>
          <a:noFill/>
          <a:ln w="9525">
            <a:noFill/>
            <a:miter lim="800000"/>
            <a:headEnd/>
            <a:tailEnd/>
          </a:ln>
          <a:effectLst/>
        </p:spPr>
        <p:txBody>
          <a:bodyPr>
            <a:spAutoFit/>
          </a:bodyPr>
          <a:lstStyle/>
          <a:p>
            <a:pPr algn="ctr">
              <a:spcBef>
                <a:spcPct val="50000"/>
              </a:spcBef>
            </a:pPr>
            <a:r>
              <a:rPr lang="en-US" sz="3200" b="1" dirty="0">
                <a:solidFill>
                  <a:schemeClr val="bg1"/>
                </a:solidFill>
              </a:rPr>
              <a:t>Similar Covenants... and similar problems...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8"/>
          <p:cNvGrpSpPr/>
          <p:nvPr/>
        </p:nvGrpSpPr>
        <p:grpSpPr>
          <a:xfrm>
            <a:off x="5638800" y="381000"/>
            <a:ext cx="1752600" cy="5867400"/>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19" name="Oval 18"/>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0" name="Oval 19"/>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22" name="Oval 2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26" name="Oval 2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1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7" name="Rectangle 16"/>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27" name="Freeform 10"/>
          <p:cNvSpPr>
            <a:spLocks/>
          </p:cNvSpPr>
          <p:nvPr/>
        </p:nvSpPr>
        <p:spPr bwMode="auto">
          <a:xfrm flipH="1">
            <a:off x="7010400" y="914400"/>
            <a:ext cx="1981200" cy="3733800"/>
          </a:xfrm>
          <a:custGeom>
            <a:avLst/>
            <a:gdLst/>
            <a:ahLst/>
            <a:cxnLst>
              <a:cxn ang="0">
                <a:pos x="1200" y="2352"/>
              </a:cxn>
              <a:cxn ang="0">
                <a:pos x="0" y="240"/>
              </a:cxn>
              <a:cxn ang="0">
                <a:pos x="1200" y="912"/>
              </a:cxn>
            </a:cxnLst>
            <a:rect l="0" t="0" r="r" b="b"/>
            <a:pathLst>
              <a:path w="1200" h="2352">
                <a:moveTo>
                  <a:pt x="1200" y="2352"/>
                </a:moveTo>
                <a:cubicBezTo>
                  <a:pt x="600" y="1416"/>
                  <a:pt x="0" y="480"/>
                  <a:pt x="0" y="240"/>
                </a:cubicBezTo>
                <a:cubicBezTo>
                  <a:pt x="0" y="0"/>
                  <a:pt x="600" y="456"/>
                  <a:pt x="1200" y="912"/>
                </a:cubicBezTo>
              </a:path>
            </a:pathLst>
          </a:custGeom>
          <a:noFill/>
          <a:ln w="38100" cmpd="sng">
            <a:solidFill>
              <a:srgbClr val="FF0000"/>
            </a:solidFill>
            <a:round/>
            <a:headEnd type="none" w="med" len="med"/>
            <a:tailEnd type="triangle" w="lg" len="lg"/>
          </a:ln>
          <a:effectLst/>
        </p:spPr>
        <p:txBody>
          <a:bodyPr/>
          <a:lstStyle/>
          <a:p>
            <a:endParaRPr lang="en-US"/>
          </a:p>
        </p:txBody>
      </p:sp>
      <p:sp>
        <p:nvSpPr>
          <p:cNvPr id="29" name="Text Box 17"/>
          <p:cNvSpPr txBox="1">
            <a:spLocks noChangeArrowheads="1"/>
          </p:cNvSpPr>
          <p:nvPr/>
        </p:nvSpPr>
        <p:spPr bwMode="auto">
          <a:xfrm>
            <a:off x="0" y="76200"/>
            <a:ext cx="5715000" cy="6801862"/>
          </a:xfrm>
          <a:prstGeom prst="rect">
            <a:avLst/>
          </a:prstGeom>
          <a:noFill/>
          <a:ln w="9525">
            <a:noFill/>
            <a:miter lim="800000"/>
            <a:headEnd/>
            <a:tailEnd/>
          </a:ln>
          <a:effectLst/>
        </p:spPr>
        <p:txBody>
          <a:bodyPr wrap="square" lIns="91440" rIns="91440">
            <a:spAutoFit/>
          </a:bodyPr>
          <a:lstStyle/>
          <a:p>
            <a:r>
              <a:rPr lang="en-US" sz="3200" b="1" dirty="0">
                <a:solidFill>
                  <a:schemeClr val="bg1"/>
                </a:solidFill>
              </a:rPr>
              <a:t>In </a:t>
            </a:r>
            <a:r>
              <a:rPr lang="en-US" sz="3200" b="1" dirty="0" smtClean="0">
                <a:solidFill>
                  <a:schemeClr val="bg1"/>
                </a:solidFill>
              </a:rPr>
              <a:t>Exodus - Deuteronomy</a:t>
            </a:r>
            <a:r>
              <a:rPr lang="en-US" sz="3200" b="1" dirty="0">
                <a:solidFill>
                  <a:schemeClr val="bg1"/>
                </a:solidFill>
              </a:rPr>
              <a:t>, Moses was the </a:t>
            </a:r>
            <a:r>
              <a:rPr lang="en-US" sz="3200" b="1" dirty="0" smtClean="0">
                <a:solidFill>
                  <a:schemeClr val="bg1"/>
                </a:solidFill>
              </a:rPr>
              <a:t>man </a:t>
            </a:r>
            <a:r>
              <a:rPr lang="en-US" sz="3200" b="1" dirty="0">
                <a:solidFill>
                  <a:schemeClr val="bg1"/>
                </a:solidFill>
              </a:rPr>
              <a:t>God placed over the nation </a:t>
            </a:r>
            <a:r>
              <a:rPr lang="en-US" sz="3200" b="1" dirty="0" smtClean="0">
                <a:solidFill>
                  <a:schemeClr val="bg1"/>
                </a:solidFill>
              </a:rPr>
              <a:t>[</a:t>
            </a:r>
            <a:r>
              <a:rPr lang="en-US" sz="3200" b="1" dirty="0">
                <a:solidFill>
                  <a:schemeClr val="bg1"/>
                </a:solidFill>
              </a:rPr>
              <a:t>though he was not called a king], </a:t>
            </a:r>
            <a:r>
              <a:rPr lang="en-US" sz="3200" b="1" dirty="0" smtClean="0">
                <a:solidFill>
                  <a:schemeClr val="bg1"/>
                </a:solidFill>
              </a:rPr>
              <a:t>to </a:t>
            </a:r>
            <a:r>
              <a:rPr lang="en-US" sz="3200" b="1" dirty="0">
                <a:solidFill>
                  <a:schemeClr val="bg1"/>
                </a:solidFill>
              </a:rPr>
              <a:t>equip the nation to represent </a:t>
            </a:r>
            <a:r>
              <a:rPr lang="en-US" sz="3200" b="1" dirty="0" smtClean="0">
                <a:solidFill>
                  <a:schemeClr val="bg1"/>
                </a:solidFill>
              </a:rPr>
              <a:t>God </a:t>
            </a:r>
            <a:r>
              <a:rPr lang="en-US" sz="3200" b="1" dirty="0">
                <a:solidFill>
                  <a:schemeClr val="bg1"/>
                </a:solidFill>
              </a:rPr>
              <a:t>well.  The people often rebelled.</a:t>
            </a:r>
          </a:p>
          <a:p>
            <a:pPr>
              <a:spcBef>
                <a:spcPts val="1200"/>
              </a:spcBef>
            </a:pPr>
            <a:r>
              <a:rPr lang="en-US" sz="3200" b="1" dirty="0" smtClean="0">
                <a:solidFill>
                  <a:schemeClr val="bg1"/>
                </a:solidFill>
              </a:rPr>
              <a:t>After </a:t>
            </a:r>
            <a:r>
              <a:rPr lang="en-US" sz="3200" b="1" dirty="0">
                <a:solidFill>
                  <a:schemeClr val="bg1"/>
                </a:solidFill>
              </a:rPr>
              <a:t>Moses, Joshua ruled the people.  Again, there was </a:t>
            </a:r>
            <a:r>
              <a:rPr lang="en-US" sz="3200" b="1" dirty="0" smtClean="0">
                <a:solidFill>
                  <a:schemeClr val="bg1"/>
                </a:solidFill>
              </a:rPr>
              <a:t>rebellion [Joshua].</a:t>
            </a:r>
          </a:p>
          <a:p>
            <a:pPr>
              <a:spcBef>
                <a:spcPts val="1200"/>
              </a:spcBef>
            </a:pPr>
            <a:r>
              <a:rPr lang="en-US" sz="3200" b="1" dirty="0" smtClean="0">
                <a:solidFill>
                  <a:schemeClr val="bg1"/>
                </a:solidFill>
              </a:rPr>
              <a:t>When Joshua died, various Judges and then Saul, the first king, ruled, but the people often rebelled [Judges, Ruth, 1 Sam.].</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0" y="0"/>
            <a:ext cx="7543800" cy="7140416"/>
          </a:xfrm>
          <a:prstGeom prst="rect">
            <a:avLst/>
          </a:prstGeom>
        </p:spPr>
        <p:txBody>
          <a:bodyPr wrap="square" tIns="91440" bIns="91440">
            <a:spAutoFit/>
          </a:bodyPr>
          <a:lstStyle/>
          <a:p>
            <a:r>
              <a:rPr lang="en-US" sz="2900" b="1" dirty="0" smtClean="0">
                <a:solidFill>
                  <a:schemeClr val="bg1"/>
                </a:solidFill>
              </a:rPr>
              <a:t>2 Samuel 7:12-16 [NASB]:  “When your days are complete and you lie down with your fathers, I will raise up your descendant after you, who will come forth from you, and I will establish his kingdom.  He shall build a house for My name, and </a:t>
            </a:r>
            <a:r>
              <a:rPr lang="en-US" sz="2900" b="1" u="sng" dirty="0" smtClean="0">
                <a:solidFill>
                  <a:srgbClr val="FFFF00"/>
                </a:solidFill>
              </a:rPr>
              <a:t>I will establish the throne of his kingdom forever</a:t>
            </a:r>
            <a:r>
              <a:rPr lang="en-US" sz="2900" b="1" dirty="0" smtClean="0">
                <a:solidFill>
                  <a:schemeClr val="bg1"/>
                </a:solidFill>
              </a:rPr>
              <a:t>.  I will be a father to him and he will be a son to Me; when he commits iniquity, I will correct him with the rod of men and the strokes of the sons of men, but My loving-kindness shall not depart from him, as I took it away from Saul, whom I removed from before you.  </a:t>
            </a:r>
            <a:r>
              <a:rPr lang="en-US" sz="2900" b="1" u="sng" dirty="0" smtClean="0">
                <a:solidFill>
                  <a:srgbClr val="FFFF00"/>
                </a:solidFill>
              </a:rPr>
              <a:t>Your house and your kingdom shall endure before Me forever; your throne shall be established forever</a:t>
            </a:r>
            <a:r>
              <a:rPr lang="en-US" sz="2900" b="1" dirty="0" smtClean="0">
                <a:solidFill>
                  <a:schemeClr val="bg1"/>
                </a:solidFill>
              </a:rPr>
              <a:t>.” </a:t>
            </a:r>
            <a:endParaRPr lang="en-US" sz="2900" b="1" dirty="0">
              <a:solidFill>
                <a:schemeClr val="bg1"/>
              </a:solidFill>
            </a:endParaRPr>
          </a:p>
        </p:txBody>
      </p:sp>
      <p:grpSp>
        <p:nvGrpSpPr>
          <p:cNvPr id="4" name="Group 48"/>
          <p:cNvGrpSpPr/>
          <p:nvPr/>
        </p:nvGrpSpPr>
        <p:grpSpPr>
          <a:xfrm>
            <a:off x="7315200" y="381000"/>
            <a:ext cx="1752600" cy="5867400"/>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0" y="0"/>
            <a:ext cx="7239000" cy="6494085"/>
          </a:xfrm>
          <a:prstGeom prst="rect">
            <a:avLst/>
          </a:prstGeom>
        </p:spPr>
        <p:txBody>
          <a:bodyPr wrap="square" tIns="91440" bIns="91440">
            <a:spAutoFit/>
          </a:bodyPr>
          <a:lstStyle/>
          <a:p>
            <a:pPr marL="342900" indent="-342900"/>
            <a:r>
              <a:rPr lang="en-US" sz="3200" b="1" dirty="0" smtClean="0">
                <a:solidFill>
                  <a:schemeClr val="bg1"/>
                </a:solidFill>
              </a:rPr>
              <a:t>In 2 Samuel, David became King.  God made a covenant with David too, and it had all the important elements:</a:t>
            </a:r>
          </a:p>
          <a:p>
            <a:pPr marL="342900" indent="-342900"/>
            <a:endParaRPr lang="en-US" sz="3200" b="1" dirty="0" smtClean="0">
              <a:solidFill>
                <a:schemeClr val="bg1"/>
              </a:solidFill>
            </a:endParaRPr>
          </a:p>
          <a:p>
            <a:pPr marL="342900" indent="-342900">
              <a:buFontTx/>
              <a:buAutoNum type="alphaUcPeriod"/>
            </a:pPr>
            <a:r>
              <a:rPr lang="en-US" sz="3200" b="1" dirty="0" smtClean="0">
                <a:solidFill>
                  <a:schemeClr val="bg1"/>
                </a:solidFill>
              </a:rPr>
              <a:t> reflecting God’s character</a:t>
            </a:r>
          </a:p>
          <a:p>
            <a:pPr marL="342900" indent="-342900">
              <a:spcBef>
                <a:spcPct val="50000"/>
              </a:spcBef>
            </a:pPr>
            <a:r>
              <a:rPr lang="en-US" sz="3200" b="1" dirty="0" smtClean="0">
                <a:solidFill>
                  <a:schemeClr val="bg1"/>
                </a:solidFill>
              </a:rPr>
              <a:t>B. representing God, ruling in his name</a:t>
            </a:r>
          </a:p>
          <a:p>
            <a:pPr marL="342900" indent="-342900">
              <a:spcBef>
                <a:spcPct val="50000"/>
              </a:spcBef>
            </a:pPr>
            <a:r>
              <a:rPr lang="en-US" sz="3200" b="1" dirty="0" smtClean="0">
                <a:solidFill>
                  <a:schemeClr val="bg1"/>
                </a:solidFill>
              </a:rPr>
              <a:t>C. obeying the chain of command</a:t>
            </a:r>
          </a:p>
          <a:p>
            <a:pPr marL="342900" indent="-342900">
              <a:spcBef>
                <a:spcPct val="50000"/>
              </a:spcBef>
            </a:pPr>
            <a:r>
              <a:rPr lang="en-US" sz="3200" b="1" dirty="0" smtClean="0">
                <a:solidFill>
                  <a:schemeClr val="bg1"/>
                </a:solidFill>
              </a:rPr>
              <a:t>D. the promised Deliverer who [God revealed] would come through David and be a King of Israel</a:t>
            </a:r>
          </a:p>
          <a:p>
            <a:pPr>
              <a:spcBef>
                <a:spcPts val="1200"/>
              </a:spcBef>
            </a:pPr>
            <a:r>
              <a:rPr lang="en-US" sz="3200" b="1" dirty="0" smtClean="0"/>
              <a:t> </a:t>
            </a:r>
            <a:endParaRPr lang="en-US" sz="3200" b="1" dirty="0"/>
          </a:p>
        </p:txBody>
      </p:sp>
      <p:grpSp>
        <p:nvGrpSpPr>
          <p:cNvPr id="2" name="Group 48"/>
          <p:cNvGrpSpPr/>
          <p:nvPr/>
        </p:nvGrpSpPr>
        <p:grpSpPr>
          <a:xfrm>
            <a:off x="7315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304800"/>
            <a:ext cx="7315200" cy="6124754"/>
          </a:xfrm>
          <a:prstGeom prst="rect">
            <a:avLst/>
          </a:prstGeom>
          <a:noFill/>
          <a:ln w="9525">
            <a:noFill/>
            <a:miter lim="800000"/>
            <a:headEnd/>
            <a:tailEnd/>
          </a:ln>
          <a:effectLst/>
        </p:spPr>
        <p:txBody>
          <a:bodyPr wrap="square">
            <a:spAutoFit/>
          </a:bodyPr>
          <a:lstStyle/>
          <a:p>
            <a:pPr lvl="0">
              <a:spcBef>
                <a:spcPct val="50000"/>
              </a:spcBef>
            </a:pPr>
            <a:r>
              <a:rPr lang="en-US" sz="3200" b="1" dirty="0" smtClean="0">
                <a:solidFill>
                  <a:srgbClr val="FFFF00"/>
                </a:solidFill>
              </a:rPr>
              <a:t>Colossians 1.15 NIV:  “The Son is the image of the invisible God, the firstborn over all creation.”</a:t>
            </a:r>
          </a:p>
          <a:p>
            <a:pPr lvl="0">
              <a:spcBef>
                <a:spcPts val="2400"/>
              </a:spcBef>
            </a:pPr>
            <a:r>
              <a:rPr lang="en-US" sz="3200" b="1" dirty="0" smtClean="0">
                <a:solidFill>
                  <a:schemeClr val="bg1"/>
                </a:solidFill>
              </a:rPr>
              <a:t>Jesus is the one perfectly pure man who is also divine:  he fulfills the goal of having a leader of the human race to represent God the Father and reflect God’s image.</a:t>
            </a:r>
          </a:p>
          <a:p>
            <a:pPr lvl="0">
              <a:spcBef>
                <a:spcPts val="2400"/>
              </a:spcBef>
            </a:pPr>
            <a:r>
              <a:rPr lang="en-US" sz="3200" b="1" dirty="0" smtClean="0">
                <a:solidFill>
                  <a:schemeClr val="bg1"/>
                </a:solidFill>
              </a:rPr>
              <a:t>After the resurrection, believers will be fully transformed to the character of Christ and able to reflect and represent God the </a:t>
            </a:r>
            <a:r>
              <a:rPr lang="en-US" sz="3200" b="1" dirty="0" smtClean="0">
                <a:solidFill>
                  <a:schemeClr val="bg1"/>
                </a:solidFill>
              </a:rPr>
              <a:t>Father on Earth.</a:t>
            </a:r>
            <a:endParaRPr lang="en-US" sz="3200" b="1" dirty="0"/>
          </a:p>
        </p:txBody>
      </p:sp>
      <p:sp>
        <p:nvSpPr>
          <p:cNvPr id="40" name="Rectangle 39"/>
          <p:cNvSpPr/>
          <p:nvPr/>
        </p:nvSpPr>
        <p:spPr>
          <a:xfrm>
            <a:off x="1905000" y="161092"/>
            <a:ext cx="7239000" cy="677108"/>
          </a:xfrm>
          <a:prstGeom prst="rect">
            <a:avLst/>
          </a:prstGeom>
        </p:spPr>
        <p:txBody>
          <a:bodyPr wrap="square" tIns="91440" bIns="91440">
            <a:spAutoFit/>
          </a:bodyPr>
          <a:lstStyle/>
          <a:p>
            <a:pPr>
              <a:spcBef>
                <a:spcPts val="1200"/>
              </a:spcBef>
            </a:pPr>
            <a:r>
              <a:rPr lang="en-US" sz="3200" b="1" dirty="0" smtClean="0"/>
              <a:t> </a:t>
            </a:r>
            <a:endParaRPr lang="en-US" sz="3200" b="1" dirty="0"/>
          </a:p>
        </p:txBody>
      </p:sp>
      <p:grpSp>
        <p:nvGrpSpPr>
          <p:cNvPr id="12" name="Group 11"/>
          <p:cNvGrpSpPr/>
          <p:nvPr/>
        </p:nvGrpSpPr>
        <p:grpSpPr>
          <a:xfrm>
            <a:off x="76200" y="381000"/>
            <a:ext cx="1752600" cy="5867400"/>
            <a:chOff x="76200" y="381000"/>
            <a:chExt cx="1752600" cy="5867400"/>
          </a:xfrm>
        </p:grpSpPr>
        <p:grpSp>
          <p:nvGrpSpPr>
            <p:cNvPr id="1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584775"/>
          </a:xfrm>
          <a:prstGeom prst="rect">
            <a:avLst/>
          </a:prstGeom>
          <a:noFill/>
          <a:ln w="9525">
            <a:noFill/>
            <a:miter lim="800000"/>
            <a:headEnd/>
            <a:tailEnd/>
          </a:ln>
          <a:effectLst/>
        </p:spPr>
        <p:txBody>
          <a:bodyPr wrap="square">
            <a:spAutoFit/>
          </a:bodyPr>
          <a:lstStyle/>
          <a:p>
            <a:pPr>
              <a:spcBef>
                <a:spcPct val="50000"/>
              </a:spcBef>
            </a:pPr>
            <a:r>
              <a:rPr lang="en-US" sz="3200" b="1" dirty="0" smtClean="0"/>
              <a:t> </a:t>
            </a:r>
            <a:endParaRPr lang="en-US" sz="3200" b="1" dirty="0"/>
          </a:p>
        </p:txBody>
      </p:sp>
      <p:sp>
        <p:nvSpPr>
          <p:cNvPr id="40" name="Rectangle 39"/>
          <p:cNvSpPr/>
          <p:nvPr/>
        </p:nvSpPr>
        <p:spPr>
          <a:xfrm>
            <a:off x="0" y="0"/>
            <a:ext cx="7467600" cy="5416868"/>
          </a:xfrm>
          <a:prstGeom prst="rect">
            <a:avLst/>
          </a:prstGeom>
        </p:spPr>
        <p:txBody>
          <a:bodyPr wrap="square" tIns="91440" bIns="91440">
            <a:spAutoFit/>
          </a:bodyPr>
          <a:lstStyle/>
          <a:p>
            <a:pPr lvl="0"/>
            <a:r>
              <a:rPr lang="en-US" sz="3000" b="1" dirty="0" smtClean="0">
                <a:solidFill>
                  <a:srgbClr val="FFFF00"/>
                </a:solidFill>
              </a:rPr>
              <a:t>Luke 1.32-33 NIV:  “...The Lord God will give him the throne of his father David, and he will reign over Jacob's descendants forever; his kingdom will never end.” </a:t>
            </a:r>
          </a:p>
          <a:p>
            <a:pPr lvl="0">
              <a:spcBef>
                <a:spcPts val="2400"/>
              </a:spcBef>
            </a:pPr>
            <a:r>
              <a:rPr lang="en-US" sz="3000" b="1" dirty="0" smtClean="0">
                <a:solidFill>
                  <a:schemeClr val="bg1"/>
                </a:solidFill>
              </a:rPr>
              <a:t>Christ is the anointed eternal King of Israel, fulfilling the need for a righteous king to reflect God’s image and represent God in leadership on Earth.</a:t>
            </a:r>
          </a:p>
          <a:p>
            <a:pPr lvl="0">
              <a:spcBef>
                <a:spcPts val="2400"/>
              </a:spcBef>
            </a:pPr>
            <a:r>
              <a:rPr lang="en-US" sz="3000" b="1" dirty="0" smtClean="0">
                <a:solidFill>
                  <a:schemeClr val="bg1"/>
                </a:solidFill>
              </a:rPr>
              <a:t>When Christ returns, he will rule Israel and through Israel over the nations.</a:t>
            </a:r>
          </a:p>
        </p:txBody>
      </p:sp>
      <p:grpSp>
        <p:nvGrpSpPr>
          <p:cNvPr id="2" name="Group 48"/>
          <p:cNvGrpSpPr/>
          <p:nvPr/>
        </p:nvGrpSpPr>
        <p:grpSpPr>
          <a:xfrm>
            <a:off x="7315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53" name="Oval 5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54" name="Oval 5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55" name="Oval 5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dirty="0" smtClean="0">
                    <a:solidFill>
                      <a:schemeClr val="tx1"/>
                    </a:solidFill>
                  </a:rPr>
                  <a:t>Nations</a:t>
                </a:r>
                <a:endParaRPr lang="en-US" sz="2500" b="1" dirty="0">
                  <a:solidFill>
                    <a:schemeClr val="tx1"/>
                  </a:solidFill>
                </a:endParaRPr>
              </a:p>
            </p:txBody>
          </p:sp>
          <p:sp>
            <p:nvSpPr>
              <p:cNvPr id="56" name="Oval 5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51"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2" name="TextBox 11"/>
          <p:cNvSpPr txBox="1"/>
          <p:nvPr/>
        </p:nvSpPr>
        <p:spPr>
          <a:xfrm>
            <a:off x="0" y="5410200"/>
            <a:ext cx="7467600" cy="1477328"/>
          </a:xfrm>
          <a:prstGeom prst="rect">
            <a:avLst/>
          </a:prstGeom>
          <a:noFill/>
        </p:spPr>
        <p:txBody>
          <a:bodyPr wrap="square" rtlCol="0">
            <a:spAutoFit/>
          </a:bodyPr>
          <a:lstStyle/>
          <a:p>
            <a:pPr lvl="0"/>
            <a:r>
              <a:rPr lang="en-US" sz="3000" b="1" dirty="0" smtClean="0">
                <a:solidFill>
                  <a:srgbClr val="FFFF00"/>
                </a:solidFill>
              </a:rPr>
              <a:t>Matthew 25.31 NET:  “When the Son of Man comes in his glory and all the angels with him, then he will sit on his glorious throne.”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52400"/>
            <a:ext cx="7315200" cy="5755422"/>
          </a:xfrm>
          <a:prstGeom prst="rect">
            <a:avLst/>
          </a:prstGeom>
          <a:noFill/>
          <a:ln w="9525">
            <a:noFill/>
            <a:miter lim="800000"/>
            <a:headEnd/>
            <a:tailEnd/>
          </a:ln>
          <a:effectLst/>
        </p:spPr>
        <p:txBody>
          <a:bodyPr wrap="square">
            <a:spAutoFit/>
          </a:bodyPr>
          <a:lstStyle/>
          <a:p>
            <a:pPr>
              <a:spcBef>
                <a:spcPct val="50000"/>
              </a:spcBef>
            </a:pPr>
            <a:r>
              <a:rPr lang="en-US" sz="3200" b="1" dirty="0" smtClean="0">
                <a:solidFill>
                  <a:srgbClr val="FFFF00"/>
                </a:solidFill>
              </a:rPr>
              <a:t>1 Peter 2.9 NET:  “But you are a chosen race, a royal priesthood, a holy nation, a people of his own, so that you may proclaim the virtues of the one who called you out of darkness into his marvelous light.”</a:t>
            </a:r>
          </a:p>
          <a:p>
            <a:pPr>
              <a:spcBef>
                <a:spcPct val="50000"/>
              </a:spcBef>
            </a:pPr>
            <a:r>
              <a:rPr lang="en-US" sz="3200" b="1" dirty="0" smtClean="0">
                <a:solidFill>
                  <a:schemeClr val="bg1"/>
                </a:solidFill>
              </a:rPr>
              <a:t>In this time period, Jesus represents God the Father as head of the Church, and we follow him as our leader, seeking to reflect God’s character and represent God to all the people of the world.</a:t>
            </a:r>
            <a:endParaRPr lang="en-US" sz="3200" b="1" dirty="0">
              <a:solidFill>
                <a:schemeClr val="bg1"/>
              </a:solidFill>
            </a:endParaRPr>
          </a:p>
        </p:txBody>
      </p:sp>
      <p:sp>
        <p:nvSpPr>
          <p:cNvPr id="40" name="Rectangle 39"/>
          <p:cNvSpPr/>
          <p:nvPr/>
        </p:nvSpPr>
        <p:spPr>
          <a:xfrm>
            <a:off x="1905000" y="161092"/>
            <a:ext cx="7239000" cy="677108"/>
          </a:xfrm>
          <a:prstGeom prst="rect">
            <a:avLst/>
          </a:prstGeom>
        </p:spPr>
        <p:txBody>
          <a:bodyPr wrap="square" tIns="91440" bIns="91440">
            <a:spAutoFit/>
          </a:bodyPr>
          <a:lstStyle/>
          <a:p>
            <a:pPr>
              <a:spcBef>
                <a:spcPts val="1200"/>
              </a:spcBef>
            </a:pPr>
            <a:r>
              <a:rPr lang="en-US" sz="3200" b="1" dirty="0" smtClean="0"/>
              <a:t> </a:t>
            </a:r>
            <a:endParaRPr lang="en-US" sz="3200" b="1" dirty="0"/>
          </a:p>
        </p:txBody>
      </p:sp>
      <p:grpSp>
        <p:nvGrpSpPr>
          <p:cNvPr id="2" name="Group 11"/>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Church</a:t>
                </a:r>
                <a:endParaRPr lang="en-US" sz="28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People</a:t>
                </a:r>
                <a:endParaRPr lang="en-US" sz="28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rPr>
                  <a:t>Jesus</a:t>
                </a:r>
                <a:endParaRPr lang="en-US" sz="22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363915"/>
            <a:ext cx="4267200" cy="1323439"/>
          </a:xfrm>
          <a:prstGeom prst="rect">
            <a:avLst/>
          </a:prstGeom>
          <a:noFill/>
        </p:spPr>
        <p:txBody>
          <a:bodyPr wrap="square" rtlCol="0">
            <a:spAutoFit/>
          </a:bodyPr>
          <a:lstStyle/>
          <a:p>
            <a:pPr algn="r"/>
            <a:r>
              <a:rPr lang="en-US" sz="4000" b="1" dirty="0" smtClean="0">
                <a:solidFill>
                  <a:schemeClr val="bg1"/>
                </a:solidFill>
              </a:rPr>
              <a:t>The Theme of Representation</a:t>
            </a:r>
          </a:p>
        </p:txBody>
      </p:sp>
      <p:pic>
        <p:nvPicPr>
          <p:cNvPr id="9" name="Picture 2" descr="Autumn Colors Mountains">
            <a:hlinkClick r:id="rId2" tooltip="Autumn Colors Mountains"/>
          </p:cNvPr>
          <p:cNvPicPr>
            <a:picLocks noChangeAspect="1" noChangeArrowheads="1"/>
          </p:cNvPicPr>
          <p:nvPr/>
        </p:nvPicPr>
        <p:blipFill>
          <a:blip r:embed="rId3" cstate="print"/>
          <a:srcRect/>
          <a:stretch>
            <a:fillRect/>
          </a:stretch>
        </p:blipFill>
        <p:spPr bwMode="auto">
          <a:xfrm>
            <a:off x="2235200" y="1676400"/>
            <a:ext cx="6908800" cy="5181600"/>
          </a:xfrm>
          <a:prstGeom prst="rect">
            <a:avLst/>
          </a:prstGeom>
          <a:noFill/>
        </p:spPr>
      </p:pic>
      <p:sp>
        <p:nvSpPr>
          <p:cNvPr id="10" name="Rectangle 3"/>
          <p:cNvSpPr>
            <a:spLocks noChangeArrowheads="1"/>
          </p:cNvSpPr>
          <p:nvPr/>
        </p:nvSpPr>
        <p:spPr bwMode="auto">
          <a:xfrm>
            <a:off x="2209800" y="6613525"/>
            <a:ext cx="4343400" cy="244475"/>
          </a:xfrm>
          <a:prstGeom prst="rect">
            <a:avLst/>
          </a:prstGeom>
          <a:noFill/>
          <a:ln w="9525">
            <a:noFill/>
            <a:miter lim="800000"/>
            <a:headEnd/>
            <a:tailEnd/>
          </a:ln>
          <a:effectLst/>
        </p:spPr>
        <p:txBody>
          <a:bodyPr anchor="ctr">
            <a:spAutoFit/>
          </a:bodyPr>
          <a:lstStyle/>
          <a:p>
            <a:pPr eaLnBrk="0" hangingPunct="0"/>
            <a:r>
              <a:rPr lang="en-US" sz="1000" dirty="0">
                <a:solidFill>
                  <a:schemeClr val="bg1"/>
                </a:solidFill>
              </a:rPr>
              <a:t>Autumn Colors Mountains; www.forestwander.com</a:t>
            </a:r>
          </a:p>
        </p:txBody>
      </p:sp>
      <p:grpSp>
        <p:nvGrpSpPr>
          <p:cNvPr id="24" name="Group 23"/>
          <p:cNvGrpSpPr/>
          <p:nvPr/>
        </p:nvGrpSpPr>
        <p:grpSpPr>
          <a:xfrm>
            <a:off x="76200" y="381000"/>
            <a:ext cx="1752600" cy="5867400"/>
            <a:chOff x="76200" y="381000"/>
            <a:chExt cx="1752600" cy="5867400"/>
          </a:xfrm>
        </p:grpSpPr>
        <p:grpSp>
          <p:nvGrpSpPr>
            <p:cNvPr id="25" name="Group 10"/>
            <p:cNvGrpSpPr/>
            <p:nvPr/>
          </p:nvGrpSpPr>
          <p:grpSpPr>
            <a:xfrm>
              <a:off x="76200" y="381000"/>
              <a:ext cx="1752600" cy="5867400"/>
              <a:chOff x="304800" y="381000"/>
              <a:chExt cx="1752600" cy="5867400"/>
            </a:xfrm>
          </p:grpSpPr>
          <p:sp>
            <p:nvSpPr>
              <p:cNvPr id="28" name="Oval 2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9" name="Oval 2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30" name="Oval 2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31" name="Oval 3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2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2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52400"/>
            <a:ext cx="7315200" cy="6617196"/>
          </a:xfrm>
          <a:prstGeom prst="rect">
            <a:avLst/>
          </a:prstGeom>
          <a:noFill/>
          <a:ln w="9525">
            <a:noFill/>
            <a:miter lim="800000"/>
            <a:headEnd/>
            <a:tailEnd/>
          </a:ln>
          <a:effectLst/>
        </p:spPr>
        <p:txBody>
          <a:bodyPr wrap="square">
            <a:spAutoFit/>
          </a:bodyPr>
          <a:lstStyle/>
          <a:p>
            <a:r>
              <a:rPr lang="en-US" sz="3200" b="1" dirty="0" smtClean="0">
                <a:solidFill>
                  <a:srgbClr val="FFFF00"/>
                </a:solidFill>
              </a:rPr>
              <a:t>John 6.40 NET [Jesus speaking]:  “For this is the will of my Father– for everyone who looks on the Son and believes in him to have eternal life, and I will raise him up at the last day.”</a:t>
            </a:r>
          </a:p>
          <a:p>
            <a:pPr>
              <a:spcBef>
                <a:spcPts val="2400"/>
              </a:spcBef>
            </a:pPr>
            <a:r>
              <a:rPr lang="en-US" sz="3200" b="1" dirty="0" smtClean="0">
                <a:solidFill>
                  <a:schemeClr val="bg1"/>
                </a:solidFill>
              </a:rPr>
              <a:t>To be saved into the people of God, one has to believe in God’s promise of a gift of deliverance through Christ.  Salvation is by grace through faith.</a:t>
            </a:r>
          </a:p>
          <a:p>
            <a:pPr>
              <a:spcBef>
                <a:spcPts val="2400"/>
              </a:spcBef>
            </a:pPr>
            <a:r>
              <a:rPr lang="en-US" sz="3200" b="1" dirty="0" smtClean="0">
                <a:solidFill>
                  <a:srgbClr val="FFFF00"/>
                </a:solidFill>
              </a:rPr>
              <a:t>Ephesians 2.8 NET:  For by grace you are saved through faith, and this is not from yourselves, it is the gift of God.</a:t>
            </a:r>
            <a:endParaRPr lang="en-US" sz="3200" b="1" dirty="0">
              <a:solidFill>
                <a:srgbClr val="FFFF00"/>
              </a:solidFill>
            </a:endParaRPr>
          </a:p>
        </p:txBody>
      </p:sp>
      <p:sp>
        <p:nvSpPr>
          <p:cNvPr id="40" name="Rectangle 39"/>
          <p:cNvSpPr/>
          <p:nvPr/>
        </p:nvSpPr>
        <p:spPr>
          <a:xfrm>
            <a:off x="1905000" y="161092"/>
            <a:ext cx="7239000" cy="677108"/>
          </a:xfrm>
          <a:prstGeom prst="rect">
            <a:avLst/>
          </a:prstGeom>
        </p:spPr>
        <p:txBody>
          <a:bodyPr wrap="square" tIns="91440" bIns="91440">
            <a:spAutoFit/>
          </a:bodyPr>
          <a:lstStyle/>
          <a:p>
            <a:pPr>
              <a:spcBef>
                <a:spcPts val="1200"/>
              </a:spcBef>
            </a:pPr>
            <a:r>
              <a:rPr lang="en-US" sz="3200" b="1" dirty="0" smtClean="0"/>
              <a:t> </a:t>
            </a:r>
            <a:endParaRPr lang="en-US" sz="3200" b="1" dirty="0"/>
          </a:p>
        </p:txBody>
      </p:sp>
      <p:grpSp>
        <p:nvGrpSpPr>
          <p:cNvPr id="2" name="Group 11"/>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Church</a:t>
                </a:r>
                <a:endParaRPr lang="en-US" sz="28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People</a:t>
                </a:r>
                <a:endParaRPr lang="en-US" sz="28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rPr>
                  <a:t>Jesus</a:t>
                </a:r>
                <a:endParaRPr lang="en-US" sz="22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52400"/>
            <a:ext cx="7315200" cy="6617196"/>
          </a:xfrm>
          <a:prstGeom prst="rect">
            <a:avLst/>
          </a:prstGeom>
          <a:noFill/>
          <a:ln w="9525">
            <a:noFill/>
            <a:miter lim="800000"/>
            <a:headEnd/>
            <a:tailEnd/>
          </a:ln>
          <a:effectLst/>
        </p:spPr>
        <p:txBody>
          <a:bodyPr wrap="square">
            <a:spAutoFit/>
          </a:bodyPr>
          <a:lstStyle/>
          <a:p>
            <a:pPr lvl="0"/>
            <a:r>
              <a:rPr lang="en-US" sz="3200" b="1" dirty="0" smtClean="0">
                <a:solidFill>
                  <a:schemeClr val="bg1"/>
                </a:solidFill>
              </a:rPr>
              <a:t>1. God’s purpose has been to create a people who would reflect his character and represent him well on Earth.</a:t>
            </a:r>
          </a:p>
          <a:p>
            <a:pPr lvl="0">
              <a:spcBef>
                <a:spcPts val="2400"/>
              </a:spcBef>
            </a:pPr>
            <a:r>
              <a:rPr lang="en-US" sz="3200" b="1" dirty="0" smtClean="0">
                <a:solidFill>
                  <a:schemeClr val="bg1"/>
                </a:solidFill>
              </a:rPr>
              <a:t>2. God wants us to follow Christ, experience transformation in character, and learn to live transformed lives.  Our goal each day should be to reflect God’s character and represent him well.</a:t>
            </a:r>
          </a:p>
          <a:p>
            <a:pPr lvl="0">
              <a:spcBef>
                <a:spcPts val="2400"/>
              </a:spcBef>
            </a:pPr>
            <a:r>
              <a:rPr lang="en-US" sz="3200" b="1" dirty="0" smtClean="0">
                <a:solidFill>
                  <a:schemeClr val="bg1"/>
                </a:solidFill>
              </a:rPr>
              <a:t>3. Christ is the key to fulfilling God’s three plans for achieving his purpose.  He is God the Father’s top representative in each model and will gather his people.</a:t>
            </a:r>
          </a:p>
        </p:txBody>
      </p:sp>
      <p:sp>
        <p:nvSpPr>
          <p:cNvPr id="40" name="Rectangle 39"/>
          <p:cNvSpPr/>
          <p:nvPr/>
        </p:nvSpPr>
        <p:spPr>
          <a:xfrm>
            <a:off x="1905000" y="161092"/>
            <a:ext cx="7239000" cy="677108"/>
          </a:xfrm>
          <a:prstGeom prst="rect">
            <a:avLst/>
          </a:prstGeom>
        </p:spPr>
        <p:txBody>
          <a:bodyPr wrap="square" tIns="91440" bIns="91440">
            <a:spAutoFit/>
          </a:bodyPr>
          <a:lstStyle/>
          <a:p>
            <a:pPr>
              <a:spcBef>
                <a:spcPts val="1200"/>
              </a:spcBef>
            </a:pPr>
            <a:r>
              <a:rPr lang="en-US" sz="3200" b="1" dirty="0" smtClean="0"/>
              <a:t> </a:t>
            </a:r>
            <a:endParaRPr lang="en-US" sz="3200" b="1" dirty="0"/>
          </a:p>
        </p:txBody>
      </p:sp>
      <p:grpSp>
        <p:nvGrpSpPr>
          <p:cNvPr id="2" name="Group 11"/>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Church</a:t>
                </a:r>
                <a:endParaRPr lang="en-US" sz="28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People</a:t>
                </a:r>
                <a:endParaRPr lang="en-US" sz="28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rPr>
                  <a:t>Jesus</a:t>
                </a:r>
                <a:endParaRPr lang="en-US" sz="22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363915"/>
            <a:ext cx="4267200" cy="1323439"/>
          </a:xfrm>
          <a:prstGeom prst="rect">
            <a:avLst/>
          </a:prstGeom>
          <a:noFill/>
        </p:spPr>
        <p:txBody>
          <a:bodyPr wrap="square" rtlCol="0">
            <a:spAutoFit/>
          </a:bodyPr>
          <a:lstStyle/>
          <a:p>
            <a:pPr algn="r"/>
            <a:r>
              <a:rPr lang="en-US" sz="4000" b="1" dirty="0" smtClean="0">
                <a:solidFill>
                  <a:schemeClr val="bg1"/>
                </a:solidFill>
              </a:rPr>
              <a:t>The Theme of Representation</a:t>
            </a:r>
          </a:p>
        </p:txBody>
      </p:sp>
      <p:grpSp>
        <p:nvGrpSpPr>
          <p:cNvPr id="2" name="Group 18"/>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13" name="Oval 12"/>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4" name="Oval 13"/>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5" name="Oval 14"/>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16" name="Oval 15"/>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2"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7"/>
          <p:cNvGrpSpPr>
            <a:grpSpLocks/>
          </p:cNvGrpSpPr>
          <p:nvPr/>
        </p:nvGrpSpPr>
        <p:grpSpPr bwMode="auto">
          <a:xfrm>
            <a:off x="76200" y="76200"/>
            <a:ext cx="9067800" cy="3581400"/>
            <a:chOff x="-48" y="432"/>
            <a:chExt cx="5904" cy="2352"/>
          </a:xfrm>
        </p:grpSpPr>
        <p:grpSp>
          <p:nvGrpSpPr>
            <p:cNvPr id="10" name="Group 8"/>
            <p:cNvGrpSpPr>
              <a:grpSpLocks/>
            </p:cNvGrpSpPr>
            <p:nvPr/>
          </p:nvGrpSpPr>
          <p:grpSpPr bwMode="auto">
            <a:xfrm>
              <a:off x="-48" y="432"/>
              <a:ext cx="5856" cy="1656"/>
              <a:chOff x="-24" y="864"/>
              <a:chExt cx="5856" cy="1656"/>
            </a:xfrm>
          </p:grpSpPr>
          <p:grpSp>
            <p:nvGrpSpPr>
              <p:cNvPr id="26" name="Group 9"/>
              <p:cNvGrpSpPr>
                <a:grpSpLocks/>
              </p:cNvGrpSpPr>
              <p:nvPr/>
            </p:nvGrpSpPr>
            <p:grpSpPr bwMode="auto">
              <a:xfrm>
                <a:off x="-24" y="1536"/>
                <a:ext cx="5856" cy="984"/>
                <a:chOff x="-24" y="1536"/>
                <a:chExt cx="5856" cy="984"/>
              </a:xfrm>
            </p:grpSpPr>
            <p:grpSp>
              <p:nvGrpSpPr>
                <p:cNvPr id="29" name="Group 10"/>
                <p:cNvGrpSpPr>
                  <a:grpSpLocks/>
                </p:cNvGrpSpPr>
                <p:nvPr/>
              </p:nvGrpSpPr>
              <p:grpSpPr bwMode="auto">
                <a:xfrm>
                  <a:off x="144" y="1536"/>
                  <a:ext cx="5472" cy="384"/>
                  <a:chOff x="144" y="1536"/>
                  <a:chExt cx="5472" cy="384"/>
                </a:xfrm>
              </p:grpSpPr>
              <p:sp>
                <p:nvSpPr>
                  <p:cNvPr id="37" name="Line 11"/>
                  <p:cNvSpPr>
                    <a:spLocks noChangeShapeType="1"/>
                  </p:cNvSpPr>
                  <p:nvPr/>
                </p:nvSpPr>
                <p:spPr bwMode="auto">
                  <a:xfrm>
                    <a:off x="144" y="1728"/>
                    <a:ext cx="5472" cy="0"/>
                  </a:xfrm>
                  <a:prstGeom prst="line">
                    <a:avLst/>
                  </a:prstGeom>
                  <a:noFill/>
                  <a:ln w="38100">
                    <a:solidFill>
                      <a:srgbClr val="FFFF00"/>
                    </a:solidFill>
                    <a:round/>
                    <a:headEnd/>
                    <a:tailEnd/>
                  </a:ln>
                </p:spPr>
                <p:txBody>
                  <a:bodyPr/>
                  <a:lstStyle/>
                  <a:p>
                    <a:endParaRPr lang="en-US"/>
                  </a:p>
                </p:txBody>
              </p:sp>
              <p:sp>
                <p:nvSpPr>
                  <p:cNvPr id="38" name="Line 12"/>
                  <p:cNvSpPr>
                    <a:spLocks noChangeShapeType="1"/>
                  </p:cNvSpPr>
                  <p:nvPr/>
                </p:nvSpPr>
                <p:spPr bwMode="auto">
                  <a:xfrm flipV="1">
                    <a:off x="2976" y="1536"/>
                    <a:ext cx="0" cy="384"/>
                  </a:xfrm>
                  <a:prstGeom prst="line">
                    <a:avLst/>
                  </a:prstGeom>
                  <a:noFill/>
                  <a:ln w="38100">
                    <a:solidFill>
                      <a:srgbClr val="FFFF00"/>
                    </a:solidFill>
                    <a:round/>
                    <a:headEnd/>
                    <a:tailEnd/>
                  </a:ln>
                </p:spPr>
                <p:txBody>
                  <a:bodyPr/>
                  <a:lstStyle/>
                  <a:p>
                    <a:endParaRPr lang="en-US"/>
                  </a:p>
                </p:txBody>
              </p:sp>
              <p:sp>
                <p:nvSpPr>
                  <p:cNvPr id="39" name="Line 13"/>
                  <p:cNvSpPr>
                    <a:spLocks noChangeShapeType="1"/>
                  </p:cNvSpPr>
                  <p:nvPr/>
                </p:nvSpPr>
                <p:spPr bwMode="auto">
                  <a:xfrm flipV="1">
                    <a:off x="5616" y="1536"/>
                    <a:ext cx="0" cy="384"/>
                  </a:xfrm>
                  <a:prstGeom prst="line">
                    <a:avLst/>
                  </a:prstGeom>
                  <a:noFill/>
                  <a:ln w="38100">
                    <a:solidFill>
                      <a:srgbClr val="FFFF00"/>
                    </a:solidFill>
                    <a:round/>
                    <a:headEnd/>
                    <a:tailEnd/>
                  </a:ln>
                </p:spPr>
                <p:txBody>
                  <a:bodyPr/>
                  <a:lstStyle/>
                  <a:p>
                    <a:endParaRPr lang="en-US"/>
                  </a:p>
                </p:txBody>
              </p:sp>
              <p:sp>
                <p:nvSpPr>
                  <p:cNvPr id="40" name="Line 14"/>
                  <p:cNvSpPr>
                    <a:spLocks noChangeShapeType="1"/>
                  </p:cNvSpPr>
                  <p:nvPr/>
                </p:nvSpPr>
                <p:spPr bwMode="auto">
                  <a:xfrm flipV="1">
                    <a:off x="144" y="1536"/>
                    <a:ext cx="0" cy="384"/>
                  </a:xfrm>
                  <a:prstGeom prst="line">
                    <a:avLst/>
                  </a:prstGeom>
                  <a:noFill/>
                  <a:ln w="38100">
                    <a:solidFill>
                      <a:srgbClr val="FFFF00"/>
                    </a:solidFill>
                    <a:round/>
                    <a:headEnd/>
                    <a:tailEnd/>
                  </a:ln>
                </p:spPr>
                <p:txBody>
                  <a:bodyPr/>
                  <a:lstStyle/>
                  <a:p>
                    <a:endParaRPr lang="en-US"/>
                  </a:p>
                </p:txBody>
              </p:sp>
              <p:sp>
                <p:nvSpPr>
                  <p:cNvPr id="41" name="Line 15"/>
                  <p:cNvSpPr>
                    <a:spLocks noChangeShapeType="1"/>
                  </p:cNvSpPr>
                  <p:nvPr/>
                </p:nvSpPr>
                <p:spPr bwMode="auto">
                  <a:xfrm flipV="1">
                    <a:off x="4992" y="1536"/>
                    <a:ext cx="0" cy="384"/>
                  </a:xfrm>
                  <a:prstGeom prst="line">
                    <a:avLst/>
                  </a:prstGeom>
                  <a:noFill/>
                  <a:ln w="38100">
                    <a:solidFill>
                      <a:srgbClr val="FFFF00"/>
                    </a:solidFill>
                    <a:round/>
                    <a:headEnd/>
                    <a:tailEnd/>
                  </a:ln>
                </p:spPr>
                <p:txBody>
                  <a:bodyPr/>
                  <a:lstStyle/>
                  <a:p>
                    <a:endParaRPr lang="en-US"/>
                  </a:p>
                </p:txBody>
              </p:sp>
              <p:sp>
                <p:nvSpPr>
                  <p:cNvPr id="42" name="Line 16"/>
                  <p:cNvSpPr>
                    <a:spLocks noChangeShapeType="1"/>
                  </p:cNvSpPr>
                  <p:nvPr/>
                </p:nvSpPr>
                <p:spPr bwMode="auto">
                  <a:xfrm flipV="1">
                    <a:off x="720" y="1536"/>
                    <a:ext cx="0" cy="384"/>
                  </a:xfrm>
                  <a:prstGeom prst="line">
                    <a:avLst/>
                  </a:prstGeom>
                  <a:noFill/>
                  <a:ln w="38100">
                    <a:solidFill>
                      <a:srgbClr val="FFFF00"/>
                    </a:solidFill>
                    <a:round/>
                    <a:headEnd/>
                    <a:tailEnd/>
                  </a:ln>
                </p:spPr>
                <p:txBody>
                  <a:bodyPr/>
                  <a:lstStyle/>
                  <a:p>
                    <a:endParaRPr lang="en-US"/>
                  </a:p>
                </p:txBody>
              </p:sp>
              <p:sp>
                <p:nvSpPr>
                  <p:cNvPr id="43" name="Line 17"/>
                  <p:cNvSpPr>
                    <a:spLocks noChangeShapeType="1"/>
                  </p:cNvSpPr>
                  <p:nvPr/>
                </p:nvSpPr>
                <p:spPr bwMode="auto">
                  <a:xfrm flipV="1">
                    <a:off x="1872" y="1536"/>
                    <a:ext cx="0" cy="384"/>
                  </a:xfrm>
                  <a:prstGeom prst="line">
                    <a:avLst/>
                  </a:prstGeom>
                  <a:noFill/>
                  <a:ln w="38100">
                    <a:solidFill>
                      <a:srgbClr val="FFFF00"/>
                    </a:solidFill>
                    <a:round/>
                    <a:headEnd/>
                    <a:tailEnd/>
                  </a:ln>
                </p:spPr>
                <p:txBody>
                  <a:bodyPr/>
                  <a:lstStyle/>
                  <a:p>
                    <a:endParaRPr lang="en-US"/>
                  </a:p>
                </p:txBody>
              </p:sp>
              <p:sp>
                <p:nvSpPr>
                  <p:cNvPr id="44" name="Line 18"/>
                  <p:cNvSpPr>
                    <a:spLocks noChangeShapeType="1"/>
                  </p:cNvSpPr>
                  <p:nvPr/>
                </p:nvSpPr>
                <p:spPr bwMode="auto">
                  <a:xfrm flipV="1">
                    <a:off x="1344" y="1536"/>
                    <a:ext cx="0" cy="384"/>
                  </a:xfrm>
                  <a:prstGeom prst="line">
                    <a:avLst/>
                  </a:prstGeom>
                  <a:noFill/>
                  <a:ln w="38100">
                    <a:solidFill>
                      <a:srgbClr val="FFFF00"/>
                    </a:solidFill>
                    <a:round/>
                    <a:headEnd/>
                    <a:tailEnd/>
                  </a:ln>
                </p:spPr>
                <p:txBody>
                  <a:bodyPr/>
                  <a:lstStyle/>
                  <a:p>
                    <a:endParaRPr lang="en-US"/>
                  </a:p>
                </p:txBody>
              </p:sp>
            </p:grpSp>
            <p:sp>
              <p:nvSpPr>
                <p:cNvPr id="30" name="Text Box 19"/>
                <p:cNvSpPr txBox="1">
                  <a:spLocks noChangeArrowheads="1"/>
                </p:cNvSpPr>
                <p:nvPr/>
              </p:nvSpPr>
              <p:spPr bwMode="auto">
                <a:xfrm>
                  <a:off x="-24" y="2016"/>
                  <a:ext cx="504" cy="288"/>
                </a:xfrm>
                <a:prstGeom prst="rect">
                  <a:avLst/>
                </a:prstGeom>
                <a:noFill/>
                <a:ln w="9525">
                  <a:noFill/>
                  <a:miter lim="800000"/>
                  <a:headEnd/>
                  <a:tailEnd/>
                </a:ln>
              </p:spPr>
              <p:txBody>
                <a:bodyPr lIns="0" rIns="0"/>
                <a:lstStyle/>
                <a:p>
                  <a:pPr algn="ctr"/>
                  <a:r>
                    <a:rPr lang="en-US" sz="2000" b="1">
                      <a:solidFill>
                        <a:srgbClr val="FFFF00"/>
                      </a:solidFill>
                      <a:latin typeface="Times New Roman" pitchFamily="18" charset="0"/>
                    </a:rPr>
                    <a:t>Adam</a:t>
                  </a:r>
                  <a:endParaRPr lang="en-US" b="1">
                    <a:solidFill>
                      <a:srgbClr val="FFFF00"/>
                    </a:solidFill>
                  </a:endParaRPr>
                </a:p>
              </p:txBody>
            </p:sp>
            <p:sp>
              <p:nvSpPr>
                <p:cNvPr id="31" name="Text Box 20"/>
                <p:cNvSpPr txBox="1">
                  <a:spLocks noChangeArrowheads="1"/>
                </p:cNvSpPr>
                <p:nvPr/>
              </p:nvSpPr>
              <p:spPr bwMode="auto">
                <a:xfrm>
                  <a:off x="432" y="2016"/>
                  <a:ext cx="720" cy="432"/>
                </a:xfrm>
                <a:prstGeom prst="rect">
                  <a:avLst/>
                </a:prstGeom>
                <a:noFill/>
                <a:ln w="9525">
                  <a:noFill/>
                  <a:miter lim="800000"/>
                  <a:headEnd/>
                  <a:tailEnd/>
                </a:ln>
              </p:spPr>
              <p:txBody>
                <a:bodyPr lIns="0" rIns="0"/>
                <a:lstStyle/>
                <a:p>
                  <a:pPr algn="ctr"/>
                  <a:r>
                    <a:rPr lang="en-US" sz="2000" b="1" dirty="0">
                      <a:solidFill>
                        <a:srgbClr val="FFFF00"/>
                      </a:solidFill>
                      <a:latin typeface="Times New Roman" pitchFamily="18" charset="0"/>
                    </a:rPr>
                    <a:t>Abraham 2000BC</a:t>
                  </a:r>
                  <a:endParaRPr lang="en-US" b="1" dirty="0">
                    <a:solidFill>
                      <a:srgbClr val="FFFF00"/>
                    </a:solidFill>
                  </a:endParaRPr>
                </a:p>
              </p:txBody>
            </p:sp>
            <p:sp>
              <p:nvSpPr>
                <p:cNvPr id="32" name="Text Box 21"/>
                <p:cNvSpPr txBox="1">
                  <a:spLocks noChangeArrowheads="1"/>
                </p:cNvSpPr>
                <p:nvPr/>
              </p:nvSpPr>
              <p:spPr bwMode="auto">
                <a:xfrm>
                  <a:off x="1056" y="2016"/>
                  <a:ext cx="720" cy="504"/>
                </a:xfrm>
                <a:prstGeom prst="rect">
                  <a:avLst/>
                </a:prstGeom>
                <a:noFill/>
                <a:ln w="9525">
                  <a:noFill/>
                  <a:miter lim="800000"/>
                  <a:headEnd/>
                  <a:tailEnd/>
                </a:ln>
              </p:spPr>
              <p:txBody>
                <a:bodyPr/>
                <a:lstStyle/>
                <a:p>
                  <a:pPr algn="ctr"/>
                  <a:r>
                    <a:rPr lang="en-US" sz="2000" b="1">
                      <a:solidFill>
                        <a:srgbClr val="FFFF00"/>
                      </a:solidFill>
                      <a:latin typeface="Times New Roman" pitchFamily="18" charset="0"/>
                    </a:rPr>
                    <a:t>Moses 1450BC</a:t>
                  </a:r>
                  <a:endParaRPr lang="en-US" b="1">
                    <a:solidFill>
                      <a:srgbClr val="FFFF00"/>
                    </a:solidFill>
                  </a:endParaRPr>
                </a:p>
              </p:txBody>
            </p:sp>
            <p:sp>
              <p:nvSpPr>
                <p:cNvPr id="33" name="Text Box 22"/>
                <p:cNvSpPr txBox="1">
                  <a:spLocks noChangeArrowheads="1"/>
                </p:cNvSpPr>
                <p:nvPr/>
              </p:nvSpPr>
              <p:spPr bwMode="auto">
                <a:xfrm>
                  <a:off x="1704" y="2016"/>
                  <a:ext cx="648" cy="432"/>
                </a:xfrm>
                <a:prstGeom prst="rect">
                  <a:avLst/>
                </a:prstGeom>
                <a:noFill/>
                <a:ln w="9525">
                  <a:noFill/>
                  <a:miter lim="800000"/>
                  <a:headEnd/>
                  <a:tailEnd/>
                </a:ln>
              </p:spPr>
              <p:txBody>
                <a:bodyPr lIns="0" rIns="0"/>
                <a:lstStyle/>
                <a:p>
                  <a:pPr algn="ctr"/>
                  <a:r>
                    <a:rPr lang="en-US" sz="2000" b="1">
                      <a:solidFill>
                        <a:srgbClr val="FFFF00"/>
                      </a:solidFill>
                      <a:latin typeface="Times New Roman" pitchFamily="18" charset="0"/>
                    </a:rPr>
                    <a:t>David 1000BC</a:t>
                  </a:r>
                  <a:endParaRPr lang="en-US" b="1">
                    <a:solidFill>
                      <a:srgbClr val="FFFF00"/>
                    </a:solidFill>
                  </a:endParaRPr>
                </a:p>
              </p:txBody>
            </p:sp>
            <p:sp>
              <p:nvSpPr>
                <p:cNvPr id="34" name="Text Box 23"/>
                <p:cNvSpPr txBox="1">
                  <a:spLocks noChangeArrowheads="1"/>
                </p:cNvSpPr>
                <p:nvPr/>
              </p:nvSpPr>
              <p:spPr bwMode="auto">
                <a:xfrm>
                  <a:off x="2664" y="2016"/>
                  <a:ext cx="648" cy="432"/>
                </a:xfrm>
                <a:prstGeom prst="rect">
                  <a:avLst/>
                </a:prstGeom>
                <a:noFill/>
                <a:ln w="9525">
                  <a:noFill/>
                  <a:miter lim="800000"/>
                  <a:headEnd/>
                  <a:tailEnd/>
                </a:ln>
              </p:spPr>
              <p:txBody>
                <a:bodyPr lIns="0" rIns="0"/>
                <a:lstStyle/>
                <a:p>
                  <a:pPr algn="ctr"/>
                  <a:r>
                    <a:rPr lang="en-US" sz="2000" b="1" dirty="0">
                      <a:solidFill>
                        <a:srgbClr val="FFFF00"/>
                      </a:solidFill>
                      <a:latin typeface="Times New Roman" pitchFamily="18" charset="0"/>
                    </a:rPr>
                    <a:t>Jesus </a:t>
                  </a:r>
                  <a:r>
                    <a:rPr lang="en-US" sz="2000" b="1" dirty="0" smtClean="0">
                      <a:solidFill>
                        <a:srgbClr val="FFFF00"/>
                      </a:solidFill>
                      <a:latin typeface="Times New Roman" pitchFamily="18" charset="0"/>
                    </a:rPr>
                    <a:t>AD30</a:t>
                  </a:r>
                  <a:endParaRPr lang="en-US" b="1" dirty="0">
                    <a:solidFill>
                      <a:srgbClr val="FFFF00"/>
                    </a:solidFill>
                  </a:endParaRPr>
                </a:p>
              </p:txBody>
            </p:sp>
            <p:sp>
              <p:nvSpPr>
                <p:cNvPr id="35" name="Text Box 24"/>
                <p:cNvSpPr txBox="1">
                  <a:spLocks noChangeArrowheads="1"/>
                </p:cNvSpPr>
                <p:nvPr/>
              </p:nvSpPr>
              <p:spPr bwMode="auto">
                <a:xfrm>
                  <a:off x="4560" y="2016"/>
                  <a:ext cx="648" cy="432"/>
                </a:xfrm>
                <a:prstGeom prst="rect">
                  <a:avLst/>
                </a:prstGeom>
                <a:noFill/>
                <a:ln w="9525">
                  <a:noFill/>
                  <a:miter lim="800000"/>
                  <a:headEnd/>
                  <a:tailEnd/>
                </a:ln>
              </p:spPr>
              <p:txBody>
                <a:bodyPr lIns="0" rIns="0"/>
                <a:lstStyle/>
                <a:p>
                  <a:pPr algn="ctr"/>
                  <a:r>
                    <a:rPr lang="en-US" sz="2000" b="1">
                      <a:solidFill>
                        <a:srgbClr val="FFFF00"/>
                      </a:solidFill>
                      <a:latin typeface="Times New Roman" pitchFamily="18" charset="0"/>
                    </a:rPr>
                    <a:t>Us AD2000</a:t>
                  </a:r>
                  <a:endParaRPr lang="en-US" b="1">
                    <a:solidFill>
                      <a:srgbClr val="FFFF00"/>
                    </a:solidFill>
                  </a:endParaRPr>
                </a:p>
              </p:txBody>
            </p:sp>
            <p:sp>
              <p:nvSpPr>
                <p:cNvPr id="36" name="Text Box 25"/>
                <p:cNvSpPr txBox="1">
                  <a:spLocks noChangeArrowheads="1"/>
                </p:cNvSpPr>
                <p:nvPr/>
              </p:nvSpPr>
              <p:spPr bwMode="auto">
                <a:xfrm>
                  <a:off x="5184" y="2016"/>
                  <a:ext cx="648" cy="432"/>
                </a:xfrm>
                <a:prstGeom prst="rect">
                  <a:avLst/>
                </a:prstGeom>
                <a:noFill/>
                <a:ln w="9525">
                  <a:noFill/>
                  <a:miter lim="800000"/>
                  <a:headEnd/>
                  <a:tailEnd/>
                </a:ln>
              </p:spPr>
              <p:txBody>
                <a:bodyPr lIns="0" rIns="0"/>
                <a:lstStyle/>
                <a:p>
                  <a:pPr algn="ctr"/>
                  <a:r>
                    <a:rPr lang="en-US" sz="2000" b="1">
                      <a:solidFill>
                        <a:srgbClr val="FFFF00"/>
                      </a:solidFill>
                      <a:latin typeface="Times New Roman" pitchFamily="18" charset="0"/>
                    </a:rPr>
                    <a:t>Jesus Returns</a:t>
                  </a:r>
                  <a:endParaRPr lang="en-US" b="1">
                    <a:solidFill>
                      <a:srgbClr val="FFFF00"/>
                    </a:solidFill>
                  </a:endParaRPr>
                </a:p>
              </p:txBody>
            </p:sp>
          </p:grpSp>
          <p:sp>
            <p:nvSpPr>
              <p:cNvPr id="27" name="Text Box 26"/>
              <p:cNvSpPr txBox="1">
                <a:spLocks noChangeArrowheads="1"/>
              </p:cNvSpPr>
              <p:nvPr/>
            </p:nvSpPr>
            <p:spPr bwMode="auto">
              <a:xfrm>
                <a:off x="2592" y="864"/>
                <a:ext cx="864" cy="648"/>
              </a:xfrm>
              <a:prstGeom prst="rect">
                <a:avLst/>
              </a:prstGeom>
              <a:noFill/>
              <a:ln w="9525">
                <a:noFill/>
                <a:miter lim="800000"/>
                <a:headEnd/>
                <a:tailEnd/>
              </a:ln>
            </p:spPr>
            <p:txBody>
              <a:bodyPr/>
              <a:lstStyle/>
              <a:p>
                <a:pPr algn="ctr"/>
                <a:r>
                  <a:rPr lang="en-US" sz="2000" b="1" dirty="0">
                    <a:solidFill>
                      <a:srgbClr val="FFFF00"/>
                    </a:solidFill>
                    <a:latin typeface="Times New Roman" pitchFamily="18" charset="0"/>
                  </a:rPr>
                  <a:t>New Testament written</a:t>
                </a:r>
                <a:endParaRPr lang="en-US" b="1" dirty="0">
                  <a:solidFill>
                    <a:srgbClr val="FFFF00"/>
                  </a:solidFill>
                </a:endParaRPr>
              </a:p>
            </p:txBody>
          </p:sp>
          <p:sp>
            <p:nvSpPr>
              <p:cNvPr id="28" name="Text Box 27"/>
              <p:cNvSpPr txBox="1">
                <a:spLocks noChangeArrowheads="1"/>
              </p:cNvSpPr>
              <p:nvPr/>
            </p:nvSpPr>
            <p:spPr bwMode="auto">
              <a:xfrm>
                <a:off x="1488" y="864"/>
                <a:ext cx="864" cy="648"/>
              </a:xfrm>
              <a:prstGeom prst="rect">
                <a:avLst/>
              </a:prstGeom>
              <a:noFill/>
              <a:ln w="9525">
                <a:noFill/>
                <a:miter lim="800000"/>
                <a:headEnd/>
                <a:tailEnd/>
              </a:ln>
            </p:spPr>
            <p:txBody>
              <a:bodyPr/>
              <a:lstStyle/>
              <a:p>
                <a:pPr algn="ctr"/>
                <a:endParaRPr lang="en-US" sz="2000" dirty="0">
                  <a:solidFill>
                    <a:srgbClr val="FF0000"/>
                  </a:solidFill>
                  <a:latin typeface="Times New Roman" pitchFamily="18" charset="0"/>
                </a:endParaRPr>
              </a:p>
              <a:p>
                <a:pPr algn="ctr"/>
                <a:r>
                  <a:rPr lang="en-US" sz="2000" b="1" dirty="0">
                    <a:solidFill>
                      <a:schemeClr val="bg1"/>
                    </a:solidFill>
                  </a:rPr>
                  <a:t>Psalm 2 written</a:t>
                </a:r>
                <a:endParaRPr lang="en-US" b="1" dirty="0">
                  <a:solidFill>
                    <a:schemeClr val="bg1"/>
                  </a:solidFill>
                </a:endParaRPr>
              </a:p>
            </p:txBody>
          </p:sp>
        </p:grpSp>
        <p:grpSp>
          <p:nvGrpSpPr>
            <p:cNvPr id="11" name="Group 28"/>
            <p:cNvGrpSpPr>
              <a:grpSpLocks/>
            </p:cNvGrpSpPr>
            <p:nvPr/>
          </p:nvGrpSpPr>
          <p:grpSpPr bwMode="auto">
            <a:xfrm>
              <a:off x="72" y="1920"/>
              <a:ext cx="5784" cy="864"/>
              <a:chOff x="72" y="1920"/>
              <a:chExt cx="5784" cy="864"/>
            </a:xfrm>
          </p:grpSpPr>
          <p:sp>
            <p:nvSpPr>
              <p:cNvPr id="12" name="Text Box 29"/>
              <p:cNvSpPr txBox="1">
                <a:spLocks noChangeArrowheads="1"/>
              </p:cNvSpPr>
              <p:nvPr/>
            </p:nvSpPr>
            <p:spPr bwMode="auto">
              <a:xfrm>
                <a:off x="240" y="2496"/>
                <a:ext cx="1392" cy="288"/>
              </a:xfrm>
              <a:prstGeom prst="rect">
                <a:avLst/>
              </a:prstGeom>
              <a:noFill/>
              <a:ln w="9525">
                <a:noFill/>
                <a:miter lim="800000"/>
                <a:headEnd/>
                <a:tailEnd/>
              </a:ln>
            </p:spPr>
            <p:txBody>
              <a:bodyPr/>
              <a:lstStyle/>
              <a:p>
                <a:r>
                  <a:rPr lang="en-US" sz="2000" b="1" dirty="0">
                    <a:solidFill>
                      <a:schemeClr val="bg1"/>
                    </a:solidFill>
                  </a:rPr>
                  <a:t>Psalm 2 Theology</a:t>
                </a:r>
                <a:endParaRPr lang="en-US" b="1" dirty="0">
                  <a:solidFill>
                    <a:schemeClr val="bg1"/>
                  </a:solidFill>
                </a:endParaRPr>
              </a:p>
            </p:txBody>
          </p:sp>
          <p:sp>
            <p:nvSpPr>
              <p:cNvPr id="17" name="Text Box 30"/>
              <p:cNvSpPr txBox="1">
                <a:spLocks noChangeArrowheads="1"/>
              </p:cNvSpPr>
              <p:nvPr/>
            </p:nvSpPr>
            <p:spPr bwMode="auto">
              <a:xfrm>
                <a:off x="2304" y="2496"/>
                <a:ext cx="1392" cy="288"/>
              </a:xfrm>
              <a:prstGeom prst="rect">
                <a:avLst/>
              </a:prstGeom>
              <a:noFill/>
              <a:ln w="9525">
                <a:noFill/>
                <a:miter lim="800000"/>
                <a:headEnd/>
                <a:tailEnd/>
              </a:ln>
            </p:spPr>
            <p:txBody>
              <a:bodyPr/>
              <a:lstStyle/>
              <a:p>
                <a:r>
                  <a:rPr lang="en-US" sz="2000" b="1" dirty="0">
                    <a:solidFill>
                      <a:schemeClr val="bg1"/>
                    </a:solidFill>
                  </a:rPr>
                  <a:t>Psalm 2 Influence</a:t>
                </a:r>
                <a:endParaRPr lang="en-US" b="1" dirty="0">
                  <a:solidFill>
                    <a:schemeClr val="bg1"/>
                  </a:solidFill>
                </a:endParaRPr>
              </a:p>
            </p:txBody>
          </p:sp>
          <p:sp>
            <p:nvSpPr>
              <p:cNvPr id="19" name="Line 31"/>
              <p:cNvSpPr>
                <a:spLocks noChangeShapeType="1"/>
              </p:cNvSpPr>
              <p:nvPr/>
            </p:nvSpPr>
            <p:spPr bwMode="auto">
              <a:xfrm flipH="1" flipV="1">
                <a:off x="72" y="1920"/>
                <a:ext cx="232" cy="576"/>
              </a:xfrm>
              <a:prstGeom prst="line">
                <a:avLst/>
              </a:prstGeom>
              <a:noFill/>
              <a:ln w="38100">
                <a:solidFill>
                  <a:srgbClr val="FFFF00"/>
                </a:solidFill>
                <a:round/>
                <a:headEnd/>
                <a:tailEnd type="triangle" w="med" len="med"/>
              </a:ln>
            </p:spPr>
            <p:txBody>
              <a:bodyPr/>
              <a:lstStyle/>
              <a:p>
                <a:endParaRPr lang="en-US"/>
              </a:p>
            </p:txBody>
          </p:sp>
          <p:sp>
            <p:nvSpPr>
              <p:cNvPr id="20" name="Line 32"/>
              <p:cNvSpPr>
                <a:spLocks noChangeShapeType="1"/>
              </p:cNvSpPr>
              <p:nvPr/>
            </p:nvSpPr>
            <p:spPr bwMode="auto">
              <a:xfrm flipV="1">
                <a:off x="1515" y="2064"/>
                <a:ext cx="309" cy="432"/>
              </a:xfrm>
              <a:prstGeom prst="line">
                <a:avLst/>
              </a:prstGeom>
              <a:noFill/>
              <a:ln w="38100">
                <a:solidFill>
                  <a:srgbClr val="FFFF00"/>
                </a:solidFill>
                <a:round/>
                <a:headEnd/>
                <a:tailEnd type="triangle" w="med" len="med"/>
              </a:ln>
            </p:spPr>
            <p:txBody>
              <a:bodyPr/>
              <a:lstStyle/>
              <a:p>
                <a:endParaRPr lang="en-US"/>
              </a:p>
            </p:txBody>
          </p:sp>
          <p:sp>
            <p:nvSpPr>
              <p:cNvPr id="22" name="Line 33"/>
              <p:cNvSpPr>
                <a:spLocks noChangeShapeType="1"/>
              </p:cNvSpPr>
              <p:nvPr/>
            </p:nvSpPr>
            <p:spPr bwMode="auto">
              <a:xfrm>
                <a:off x="288" y="2496"/>
                <a:ext cx="1248" cy="0"/>
              </a:xfrm>
              <a:prstGeom prst="line">
                <a:avLst/>
              </a:prstGeom>
              <a:noFill/>
              <a:ln w="38100">
                <a:solidFill>
                  <a:srgbClr val="FFFF00"/>
                </a:solidFill>
                <a:round/>
                <a:headEnd/>
                <a:tailEnd/>
              </a:ln>
            </p:spPr>
            <p:txBody>
              <a:bodyPr/>
              <a:lstStyle/>
              <a:p>
                <a:endParaRPr lang="en-US"/>
              </a:p>
            </p:txBody>
          </p:sp>
          <p:sp>
            <p:nvSpPr>
              <p:cNvPr id="23" name="Line 34"/>
              <p:cNvSpPr>
                <a:spLocks noChangeShapeType="1"/>
              </p:cNvSpPr>
              <p:nvPr/>
            </p:nvSpPr>
            <p:spPr bwMode="auto">
              <a:xfrm flipV="1">
                <a:off x="3096" y="1992"/>
                <a:ext cx="0" cy="504"/>
              </a:xfrm>
              <a:prstGeom prst="line">
                <a:avLst/>
              </a:prstGeom>
              <a:noFill/>
              <a:ln w="38100">
                <a:solidFill>
                  <a:srgbClr val="FFFF00"/>
                </a:solidFill>
                <a:round/>
                <a:headEnd/>
                <a:tailEnd type="triangle" w="med" len="med"/>
              </a:ln>
            </p:spPr>
            <p:txBody>
              <a:bodyPr/>
              <a:lstStyle/>
              <a:p>
                <a:endParaRPr lang="en-US"/>
              </a:p>
            </p:txBody>
          </p:sp>
          <p:sp>
            <p:nvSpPr>
              <p:cNvPr id="24" name="Text Box 35"/>
              <p:cNvSpPr txBox="1">
                <a:spLocks noChangeArrowheads="1"/>
              </p:cNvSpPr>
              <p:nvPr/>
            </p:nvSpPr>
            <p:spPr bwMode="auto">
              <a:xfrm>
                <a:off x="4464" y="2496"/>
                <a:ext cx="1392" cy="288"/>
              </a:xfrm>
              <a:prstGeom prst="rect">
                <a:avLst/>
              </a:prstGeom>
              <a:noFill/>
              <a:ln w="9525">
                <a:noFill/>
                <a:miter lim="800000"/>
                <a:headEnd/>
                <a:tailEnd/>
              </a:ln>
            </p:spPr>
            <p:txBody>
              <a:bodyPr/>
              <a:lstStyle/>
              <a:p>
                <a:pPr algn="ctr"/>
                <a:r>
                  <a:rPr lang="en-US" sz="2000" b="1" dirty="0">
                    <a:solidFill>
                      <a:schemeClr val="bg1"/>
                    </a:solidFill>
                  </a:rPr>
                  <a:t>Psalm 2 Content</a:t>
                </a:r>
                <a:endParaRPr lang="en-US" b="1" dirty="0">
                  <a:solidFill>
                    <a:schemeClr val="bg1"/>
                  </a:solidFill>
                </a:endParaRPr>
              </a:p>
            </p:txBody>
          </p:sp>
          <p:sp>
            <p:nvSpPr>
              <p:cNvPr id="25" name="Line 36"/>
              <p:cNvSpPr>
                <a:spLocks noChangeShapeType="1"/>
              </p:cNvSpPr>
              <p:nvPr/>
            </p:nvSpPr>
            <p:spPr bwMode="auto">
              <a:xfrm flipV="1">
                <a:off x="5472" y="2064"/>
                <a:ext cx="77" cy="432"/>
              </a:xfrm>
              <a:prstGeom prst="line">
                <a:avLst/>
              </a:prstGeom>
              <a:noFill/>
              <a:ln w="38100">
                <a:solidFill>
                  <a:srgbClr val="FFFF00"/>
                </a:solidFill>
                <a:round/>
                <a:headEnd/>
                <a:tailEnd type="triangle" w="med" len="med"/>
              </a:ln>
            </p:spPr>
            <p:txBody>
              <a:bodyPr/>
              <a:lstStyle/>
              <a:p>
                <a:endParaRPr lang="en-US"/>
              </a:p>
            </p:txBody>
          </p:sp>
        </p:grpSp>
      </p:grpSp>
      <p:pic>
        <p:nvPicPr>
          <p:cNvPr id="45" name="Picture 5" descr="New River Mountains Fog">
            <a:hlinkClick r:id="rId2" tooltip="New River Mountains Fog"/>
          </p:cNvPr>
          <p:cNvPicPr>
            <a:picLocks noChangeAspect="1" noChangeArrowheads="1"/>
          </p:cNvPicPr>
          <p:nvPr/>
        </p:nvPicPr>
        <p:blipFill>
          <a:blip r:embed="rId3" cstate="print"/>
          <a:srcRect t="48392"/>
          <a:stretch>
            <a:fillRect/>
          </a:stretch>
        </p:blipFill>
        <p:spPr bwMode="auto">
          <a:xfrm>
            <a:off x="0" y="3705225"/>
            <a:ext cx="9144000" cy="3152775"/>
          </a:xfrm>
          <a:prstGeom prst="rect">
            <a:avLst/>
          </a:prstGeom>
          <a:noFill/>
        </p:spPr>
      </p:pic>
      <p:sp>
        <p:nvSpPr>
          <p:cNvPr id="46" name="Rectangle 3"/>
          <p:cNvSpPr>
            <a:spLocks noChangeArrowheads="1"/>
          </p:cNvSpPr>
          <p:nvPr/>
        </p:nvSpPr>
        <p:spPr bwMode="auto">
          <a:xfrm>
            <a:off x="0" y="6613525"/>
            <a:ext cx="4343400" cy="244475"/>
          </a:xfrm>
          <a:prstGeom prst="rect">
            <a:avLst/>
          </a:prstGeom>
          <a:noFill/>
          <a:ln w="9525">
            <a:noFill/>
            <a:miter lim="800000"/>
            <a:headEnd/>
            <a:tailEnd/>
          </a:ln>
          <a:effectLst/>
        </p:spPr>
        <p:txBody>
          <a:bodyPr anchor="ctr">
            <a:spAutoFit/>
          </a:bodyPr>
          <a:lstStyle/>
          <a:p>
            <a:pPr eaLnBrk="0" hangingPunct="0"/>
            <a:r>
              <a:rPr lang="en-US" sz="1000" dirty="0">
                <a:solidFill>
                  <a:schemeClr val="bg1"/>
                </a:solidFill>
              </a:rPr>
              <a:t>New River Mountains Fog; www.forestwander.com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5" descr="New River Mountains Fog">
            <a:hlinkClick r:id="rId2" tooltip="New River Mountains Fog"/>
          </p:cNvPr>
          <p:cNvPicPr>
            <a:picLocks noChangeAspect="1" noChangeArrowheads="1"/>
          </p:cNvPicPr>
          <p:nvPr/>
        </p:nvPicPr>
        <p:blipFill>
          <a:blip r:embed="rId3" cstate="print"/>
          <a:srcRect t="78474"/>
          <a:stretch>
            <a:fillRect/>
          </a:stretch>
        </p:blipFill>
        <p:spPr bwMode="auto">
          <a:xfrm>
            <a:off x="0" y="5542445"/>
            <a:ext cx="9144000" cy="1315555"/>
          </a:xfrm>
          <a:prstGeom prst="rect">
            <a:avLst/>
          </a:prstGeom>
          <a:noFill/>
        </p:spPr>
      </p:pic>
      <p:sp>
        <p:nvSpPr>
          <p:cNvPr id="46" name="Rectangle 3"/>
          <p:cNvSpPr>
            <a:spLocks noChangeArrowheads="1"/>
          </p:cNvSpPr>
          <p:nvPr/>
        </p:nvSpPr>
        <p:spPr bwMode="auto">
          <a:xfrm>
            <a:off x="0" y="6613525"/>
            <a:ext cx="4343400" cy="244475"/>
          </a:xfrm>
          <a:prstGeom prst="rect">
            <a:avLst/>
          </a:prstGeom>
          <a:noFill/>
          <a:ln w="9525">
            <a:noFill/>
            <a:miter lim="800000"/>
            <a:headEnd/>
            <a:tailEnd/>
          </a:ln>
          <a:effectLst/>
        </p:spPr>
        <p:txBody>
          <a:bodyPr anchor="ctr">
            <a:spAutoFit/>
          </a:bodyPr>
          <a:lstStyle/>
          <a:p>
            <a:pPr eaLnBrk="0" hangingPunct="0"/>
            <a:r>
              <a:rPr lang="en-US" sz="1000" dirty="0">
                <a:solidFill>
                  <a:schemeClr val="bg1"/>
                </a:solidFill>
              </a:rPr>
              <a:t>New River Mountains Fog; www.forestwander.com</a:t>
            </a:r>
          </a:p>
        </p:txBody>
      </p:sp>
      <p:sp>
        <p:nvSpPr>
          <p:cNvPr id="47" name="TextBox 46"/>
          <p:cNvSpPr txBox="1"/>
          <p:nvPr/>
        </p:nvSpPr>
        <p:spPr>
          <a:xfrm>
            <a:off x="0" y="2438400"/>
            <a:ext cx="4495800" cy="646331"/>
          </a:xfrm>
          <a:prstGeom prst="rect">
            <a:avLst/>
          </a:prstGeom>
          <a:noFill/>
        </p:spPr>
        <p:txBody>
          <a:bodyPr wrap="square" rtlCol="0">
            <a:spAutoFit/>
          </a:bodyPr>
          <a:lstStyle/>
          <a:p>
            <a:r>
              <a:rPr lang="en-US" sz="3600" b="1" dirty="0" smtClean="0">
                <a:solidFill>
                  <a:schemeClr val="bg1"/>
                </a:solidFill>
              </a:rPr>
              <a:t>Psalm 110’s Influence:</a:t>
            </a:r>
            <a:endParaRPr lang="en-US" sz="3600" b="1" dirty="0">
              <a:solidFill>
                <a:schemeClr val="bg1"/>
              </a:solidFill>
            </a:endParaRPr>
          </a:p>
        </p:txBody>
      </p:sp>
      <p:sp>
        <p:nvSpPr>
          <p:cNvPr id="48" name="TextBox 47"/>
          <p:cNvSpPr txBox="1"/>
          <p:nvPr/>
        </p:nvSpPr>
        <p:spPr>
          <a:xfrm>
            <a:off x="4648200" y="0"/>
            <a:ext cx="4495800" cy="5632311"/>
          </a:xfrm>
          <a:prstGeom prst="rect">
            <a:avLst/>
          </a:prstGeom>
          <a:noFill/>
        </p:spPr>
        <p:txBody>
          <a:bodyPr wrap="square" rtlCol="0">
            <a:spAutoFit/>
          </a:bodyPr>
          <a:lstStyle/>
          <a:p>
            <a:pPr algn="r"/>
            <a:r>
              <a:rPr lang="en-US" sz="3600" b="1" dirty="0" smtClean="0">
                <a:solidFill>
                  <a:schemeClr val="bg1"/>
                </a:solidFill>
              </a:rPr>
              <a:t>Matthew</a:t>
            </a:r>
          </a:p>
          <a:p>
            <a:pPr algn="r"/>
            <a:r>
              <a:rPr lang="en-US" sz="3600" b="1" dirty="0" smtClean="0">
                <a:solidFill>
                  <a:schemeClr val="bg1"/>
                </a:solidFill>
              </a:rPr>
              <a:t>Mark</a:t>
            </a:r>
          </a:p>
          <a:p>
            <a:pPr algn="r"/>
            <a:r>
              <a:rPr lang="en-US" sz="3600" b="1" dirty="0" smtClean="0">
                <a:solidFill>
                  <a:schemeClr val="bg1"/>
                </a:solidFill>
              </a:rPr>
              <a:t>Luke</a:t>
            </a:r>
          </a:p>
          <a:p>
            <a:pPr algn="r"/>
            <a:r>
              <a:rPr lang="en-US" sz="3600" b="1" dirty="0" smtClean="0">
                <a:solidFill>
                  <a:schemeClr val="bg1"/>
                </a:solidFill>
              </a:rPr>
              <a:t>Acts</a:t>
            </a:r>
          </a:p>
          <a:p>
            <a:pPr algn="r"/>
            <a:r>
              <a:rPr lang="en-US" sz="3600" b="1" dirty="0" smtClean="0">
                <a:solidFill>
                  <a:schemeClr val="bg1"/>
                </a:solidFill>
              </a:rPr>
              <a:t>Romans</a:t>
            </a:r>
          </a:p>
          <a:p>
            <a:pPr algn="r"/>
            <a:r>
              <a:rPr lang="en-US" sz="3600" b="1" dirty="0" smtClean="0">
                <a:solidFill>
                  <a:schemeClr val="bg1"/>
                </a:solidFill>
              </a:rPr>
              <a:t>1 Corinthians</a:t>
            </a:r>
          </a:p>
          <a:p>
            <a:pPr algn="r"/>
            <a:r>
              <a:rPr lang="en-US" sz="3600" b="1" dirty="0" smtClean="0">
                <a:solidFill>
                  <a:schemeClr val="bg1"/>
                </a:solidFill>
              </a:rPr>
              <a:t>Ephesians</a:t>
            </a:r>
          </a:p>
          <a:p>
            <a:pPr algn="r"/>
            <a:r>
              <a:rPr lang="en-US" sz="3600" b="1" dirty="0" smtClean="0">
                <a:solidFill>
                  <a:schemeClr val="bg1"/>
                </a:solidFill>
              </a:rPr>
              <a:t>Colossians</a:t>
            </a:r>
          </a:p>
          <a:p>
            <a:pPr algn="r"/>
            <a:r>
              <a:rPr lang="en-US" sz="3600" b="1" dirty="0" smtClean="0">
                <a:solidFill>
                  <a:schemeClr val="bg1"/>
                </a:solidFill>
              </a:rPr>
              <a:t>Hebrews</a:t>
            </a:r>
          </a:p>
          <a:p>
            <a:pPr algn="r"/>
            <a:r>
              <a:rPr lang="en-US" sz="3600" b="1" dirty="0" smtClean="0">
                <a:solidFill>
                  <a:schemeClr val="bg1"/>
                </a:solidFill>
              </a:rPr>
              <a:t>1 Peter</a:t>
            </a:r>
            <a:endParaRPr lang="en-US" sz="3600" b="1" dirty="0">
              <a:solidFill>
                <a:schemeClr val="bg1"/>
              </a:solidFill>
            </a:endParaRPr>
          </a:p>
        </p:txBody>
      </p:sp>
      <p:cxnSp>
        <p:nvCxnSpPr>
          <p:cNvPr id="52" name="Straight Arrow Connector 51"/>
          <p:cNvCxnSpPr>
            <a:stCxn id="47" idx="3"/>
          </p:cNvCxnSpPr>
          <p:nvPr/>
        </p:nvCxnSpPr>
        <p:spPr>
          <a:xfrm flipV="1">
            <a:off x="4495800" y="457200"/>
            <a:ext cx="2514600" cy="2304366"/>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7" idx="3"/>
          </p:cNvCxnSpPr>
          <p:nvPr/>
        </p:nvCxnSpPr>
        <p:spPr>
          <a:xfrm flipV="1">
            <a:off x="4495800" y="838200"/>
            <a:ext cx="3352800" cy="1923366"/>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7" idx="3"/>
          </p:cNvCxnSpPr>
          <p:nvPr/>
        </p:nvCxnSpPr>
        <p:spPr>
          <a:xfrm flipV="1">
            <a:off x="4495800" y="1447800"/>
            <a:ext cx="3429000" cy="1313766"/>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47" idx="3"/>
          </p:cNvCxnSpPr>
          <p:nvPr/>
        </p:nvCxnSpPr>
        <p:spPr>
          <a:xfrm flipV="1">
            <a:off x="4495800" y="1981200"/>
            <a:ext cx="3505200" cy="780366"/>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4572000" y="2438400"/>
            <a:ext cx="2819400" cy="304800"/>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7" idx="3"/>
          </p:cNvCxnSpPr>
          <p:nvPr/>
        </p:nvCxnSpPr>
        <p:spPr>
          <a:xfrm>
            <a:off x="4495800" y="2761566"/>
            <a:ext cx="3048000" cy="2496234"/>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47" idx="3"/>
          </p:cNvCxnSpPr>
          <p:nvPr/>
        </p:nvCxnSpPr>
        <p:spPr>
          <a:xfrm>
            <a:off x="4495800" y="2761566"/>
            <a:ext cx="2819400" cy="1944468"/>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47" idx="3"/>
          </p:cNvCxnSpPr>
          <p:nvPr/>
        </p:nvCxnSpPr>
        <p:spPr>
          <a:xfrm>
            <a:off x="4495800" y="2761566"/>
            <a:ext cx="2438400" cy="1334868"/>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47" idx="3"/>
          </p:cNvCxnSpPr>
          <p:nvPr/>
        </p:nvCxnSpPr>
        <p:spPr>
          <a:xfrm>
            <a:off x="4495800" y="2761566"/>
            <a:ext cx="2590800" cy="877668"/>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572000" y="2743200"/>
            <a:ext cx="1905000" cy="286434"/>
          </a:xfrm>
          <a:prstGeom prst="straightConnector1">
            <a:avLst/>
          </a:prstGeom>
          <a:ln w="38100">
            <a:solidFill>
              <a:srgbClr val="FF0000"/>
            </a:solidFill>
            <a:tailEnd type="arrow" w="med"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363915"/>
            <a:ext cx="7086600" cy="6247864"/>
          </a:xfrm>
          <a:prstGeom prst="rect">
            <a:avLst/>
          </a:prstGeom>
          <a:noFill/>
        </p:spPr>
        <p:txBody>
          <a:bodyPr wrap="square" rtlCol="0">
            <a:spAutoFit/>
          </a:bodyPr>
          <a:lstStyle/>
          <a:p>
            <a:r>
              <a:rPr lang="en-US" sz="4000" b="1" u="sng" dirty="0" smtClean="0">
                <a:solidFill>
                  <a:schemeClr val="bg1"/>
                </a:solidFill>
              </a:rPr>
              <a:t>God’s purpose for mankind</a:t>
            </a:r>
            <a:r>
              <a:rPr lang="en-US" sz="4000" b="1" dirty="0" smtClean="0">
                <a:solidFill>
                  <a:schemeClr val="bg1"/>
                </a:solidFill>
              </a:rPr>
              <a:t>:</a:t>
            </a:r>
          </a:p>
          <a:p>
            <a:r>
              <a:rPr lang="en-US" sz="4000" b="1" dirty="0" smtClean="0">
                <a:solidFill>
                  <a:schemeClr val="bg1"/>
                </a:solidFill>
              </a:rPr>
              <a:t>† We are to reflect God’s image.</a:t>
            </a:r>
          </a:p>
          <a:p>
            <a:r>
              <a:rPr lang="en-US" sz="4000" b="1" dirty="0" smtClean="0">
                <a:solidFill>
                  <a:schemeClr val="bg1"/>
                </a:solidFill>
              </a:rPr>
              <a:t>† We are to represent God here.</a:t>
            </a:r>
          </a:p>
          <a:p>
            <a:endParaRPr lang="en-US" sz="4000" b="1" dirty="0" smtClean="0">
              <a:solidFill>
                <a:schemeClr val="bg1"/>
              </a:solidFill>
            </a:endParaRPr>
          </a:p>
          <a:p>
            <a:r>
              <a:rPr lang="en-US" sz="4000" b="1" dirty="0" smtClean="0">
                <a:solidFill>
                  <a:schemeClr val="bg1"/>
                </a:solidFill>
              </a:rPr>
              <a:t>What God has revealed of his plan has changed, but this purpose has not.</a:t>
            </a:r>
          </a:p>
          <a:p>
            <a:endParaRPr lang="en-US" sz="4000" b="1" dirty="0" smtClean="0">
              <a:solidFill>
                <a:schemeClr val="bg1"/>
              </a:solidFill>
            </a:endParaRPr>
          </a:p>
          <a:p>
            <a:r>
              <a:rPr lang="en-US" sz="4000" b="1" dirty="0" smtClean="0">
                <a:solidFill>
                  <a:schemeClr val="bg1"/>
                </a:solidFill>
              </a:rPr>
              <a:t>Christ uniquely fulfills God’s purpose, but we play a part.</a:t>
            </a:r>
          </a:p>
        </p:txBody>
      </p:sp>
      <p:grpSp>
        <p:nvGrpSpPr>
          <p:cNvPr id="2" name="Group 23"/>
          <p:cNvGrpSpPr/>
          <p:nvPr/>
        </p:nvGrpSpPr>
        <p:grpSpPr>
          <a:xfrm>
            <a:off x="76200" y="381000"/>
            <a:ext cx="1752600" cy="5867400"/>
            <a:chOff x="76200" y="381000"/>
            <a:chExt cx="1752600" cy="5867400"/>
          </a:xfrm>
        </p:grpSpPr>
        <p:grpSp>
          <p:nvGrpSpPr>
            <p:cNvPr id="3" name="Group 10"/>
            <p:cNvGrpSpPr/>
            <p:nvPr/>
          </p:nvGrpSpPr>
          <p:grpSpPr>
            <a:xfrm>
              <a:off x="76200" y="381000"/>
              <a:ext cx="1752600" cy="5867400"/>
              <a:chOff x="304800" y="381000"/>
              <a:chExt cx="1752600" cy="5867400"/>
            </a:xfrm>
          </p:grpSpPr>
          <p:sp>
            <p:nvSpPr>
              <p:cNvPr id="28" name="Oval 2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9" name="Oval 2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30" name="Oval 2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31" name="Oval 3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2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2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0" y="166092"/>
            <a:ext cx="9144000" cy="6463308"/>
          </a:xfrm>
          <a:prstGeom prst="rect">
            <a:avLst/>
          </a:prstGeom>
          <a:noFill/>
          <a:ln w="9525">
            <a:noFill/>
            <a:miter lim="800000"/>
            <a:headEnd/>
            <a:tailEnd/>
          </a:ln>
          <a:effectLst/>
        </p:spPr>
        <p:txBody>
          <a:bodyPr wrap="square" tIns="91440" bIns="91440">
            <a:spAutoFit/>
          </a:bodyPr>
          <a:lstStyle/>
          <a:p>
            <a:pPr>
              <a:spcBef>
                <a:spcPct val="50000"/>
              </a:spcBef>
            </a:pPr>
            <a:r>
              <a:rPr lang="en-US" sz="3400" b="1" dirty="0" smtClean="0">
                <a:solidFill>
                  <a:schemeClr val="bg1"/>
                </a:solidFill>
              </a:rPr>
              <a:t>Genesis 1.26-28 NET:   Then God said, “</a:t>
            </a:r>
            <a:r>
              <a:rPr lang="en-US" sz="3400" b="1" u="sng" dirty="0" smtClean="0">
                <a:solidFill>
                  <a:srgbClr val="FFFF00"/>
                </a:solidFill>
              </a:rPr>
              <a:t>Let us make humankind in our image</a:t>
            </a:r>
            <a:r>
              <a:rPr lang="en-US" sz="3400" b="1" dirty="0" smtClean="0">
                <a:solidFill>
                  <a:schemeClr val="bg1"/>
                </a:solidFill>
              </a:rPr>
              <a:t>, after our likeness, </a:t>
            </a:r>
            <a:r>
              <a:rPr lang="en-US" sz="3400" b="1" u="sng" dirty="0" smtClean="0">
                <a:solidFill>
                  <a:srgbClr val="FFFF00"/>
                </a:solidFill>
              </a:rPr>
              <a:t>so they may rule</a:t>
            </a:r>
            <a:r>
              <a:rPr lang="en-US" sz="3400" b="1" dirty="0" smtClean="0">
                <a:solidFill>
                  <a:srgbClr val="FFFF00"/>
                </a:solidFill>
              </a:rPr>
              <a:t> </a:t>
            </a:r>
            <a:r>
              <a:rPr lang="en-US" sz="3400" b="1" dirty="0" smtClean="0">
                <a:solidFill>
                  <a:schemeClr val="bg1"/>
                </a:solidFill>
              </a:rPr>
              <a:t>over the fish of the sea and the birds of the air, over the cattle, and over all the earth, and over all the creatures that move on the earth.”  </a:t>
            </a:r>
            <a:r>
              <a:rPr lang="en-US" sz="3400" b="1" baseline="30000" dirty="0" smtClean="0">
                <a:solidFill>
                  <a:schemeClr val="bg1"/>
                </a:solidFill>
              </a:rPr>
              <a:t>27 </a:t>
            </a:r>
            <a:r>
              <a:rPr lang="en-US" sz="3400" b="1" u="sng" dirty="0" smtClean="0">
                <a:solidFill>
                  <a:srgbClr val="FFFF00"/>
                </a:solidFill>
              </a:rPr>
              <a:t>God created humankind in his own image, in the image of God he created them</a:t>
            </a:r>
            <a:r>
              <a:rPr lang="en-US" sz="3400" b="1" dirty="0" smtClean="0">
                <a:solidFill>
                  <a:schemeClr val="bg1"/>
                </a:solidFill>
              </a:rPr>
              <a:t>, male and female he created them. </a:t>
            </a:r>
            <a:r>
              <a:rPr lang="en-US" sz="3400" b="1" baseline="30000" dirty="0" smtClean="0">
                <a:solidFill>
                  <a:schemeClr val="bg1"/>
                </a:solidFill>
              </a:rPr>
              <a:t>28</a:t>
            </a:r>
            <a:r>
              <a:rPr lang="en-US" sz="3400" b="1" dirty="0" smtClean="0">
                <a:solidFill>
                  <a:schemeClr val="bg1"/>
                </a:solidFill>
              </a:rPr>
              <a:t> God blessed them and said to them, “Be fruitful and multiply! Fill the earth and subdue it! </a:t>
            </a:r>
            <a:r>
              <a:rPr lang="en-US" sz="3400" b="1" u="sng" dirty="0" smtClean="0">
                <a:solidFill>
                  <a:srgbClr val="FFFF00"/>
                </a:solidFill>
              </a:rPr>
              <a:t>Rule</a:t>
            </a:r>
            <a:r>
              <a:rPr lang="en-US" sz="3400" b="1" dirty="0" smtClean="0">
                <a:solidFill>
                  <a:schemeClr val="bg1"/>
                </a:solidFill>
              </a:rPr>
              <a:t> over the fish of the sea and the birds of the air and every creature that moves on the ground.” </a:t>
            </a:r>
            <a:endParaRPr lang="en-US" sz="34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2133600" y="1"/>
            <a:ext cx="7010400" cy="6432530"/>
          </a:xfrm>
          <a:prstGeom prst="rect">
            <a:avLst/>
          </a:prstGeom>
          <a:noFill/>
          <a:ln w="9525">
            <a:noFill/>
            <a:miter lim="800000"/>
            <a:headEnd/>
            <a:tailEnd/>
          </a:ln>
          <a:effectLst/>
        </p:spPr>
        <p:txBody>
          <a:bodyPr wrap="square">
            <a:spAutoFit/>
          </a:bodyPr>
          <a:lstStyle/>
          <a:p>
            <a:pPr>
              <a:spcBef>
                <a:spcPct val="50000"/>
              </a:spcBef>
            </a:pPr>
            <a:r>
              <a:rPr lang="en-US" sz="3200" b="1" u="sng" dirty="0" smtClean="0">
                <a:solidFill>
                  <a:srgbClr val="FFFF00"/>
                </a:solidFill>
              </a:rPr>
              <a:t>God’s Covenant with Adam in Creation</a:t>
            </a:r>
          </a:p>
          <a:p>
            <a:pPr>
              <a:spcBef>
                <a:spcPts val="1200"/>
              </a:spcBef>
            </a:pPr>
            <a:r>
              <a:rPr lang="en-US" sz="3200" b="1" dirty="0" smtClean="0">
                <a:solidFill>
                  <a:schemeClr val="bg1"/>
                </a:solidFill>
              </a:rPr>
              <a:t>A. People should reflect God’s character.</a:t>
            </a:r>
          </a:p>
          <a:p>
            <a:pPr>
              <a:spcBef>
                <a:spcPts val="1200"/>
              </a:spcBef>
            </a:pPr>
            <a:r>
              <a:rPr lang="en-US" sz="3200" b="1" dirty="0" smtClean="0">
                <a:solidFill>
                  <a:schemeClr val="bg1"/>
                </a:solidFill>
              </a:rPr>
              <a:t>B. People should represent God and rule over creation.</a:t>
            </a:r>
          </a:p>
          <a:p>
            <a:pPr>
              <a:spcBef>
                <a:spcPts val="1200"/>
              </a:spcBef>
            </a:pPr>
            <a:r>
              <a:rPr lang="en-US" sz="3200" b="1" dirty="0" smtClean="0">
                <a:solidFill>
                  <a:schemeClr val="bg1"/>
                </a:solidFill>
              </a:rPr>
              <a:t>C. There was a chain of command:  </a:t>
            </a:r>
          </a:p>
          <a:p>
            <a:pPr>
              <a:spcBef>
                <a:spcPts val="1200"/>
              </a:spcBef>
            </a:pPr>
            <a:r>
              <a:rPr lang="en-US" sz="3200" b="1" dirty="0" smtClean="0">
                <a:solidFill>
                  <a:schemeClr val="bg1"/>
                </a:solidFill>
                <a:cs typeface="Times New Roman" pitchFamily="18" charset="0"/>
              </a:rPr>
              <a:t>† </a:t>
            </a:r>
            <a:r>
              <a:rPr lang="en-US" sz="3200" b="1" dirty="0" smtClean="0">
                <a:solidFill>
                  <a:schemeClr val="bg1"/>
                </a:solidFill>
              </a:rPr>
              <a:t>God ruled over man. </a:t>
            </a:r>
          </a:p>
          <a:p>
            <a:pPr>
              <a:spcBef>
                <a:spcPts val="1200"/>
              </a:spcBef>
            </a:pPr>
            <a:r>
              <a:rPr lang="en-US" sz="3200" b="1" dirty="0" smtClean="0">
                <a:solidFill>
                  <a:schemeClr val="bg1"/>
                </a:solidFill>
                <a:cs typeface="Times New Roman" pitchFamily="18" charset="0"/>
              </a:rPr>
              <a:t>† </a:t>
            </a:r>
            <a:r>
              <a:rPr lang="en-US" sz="3200" b="1" dirty="0" smtClean="0">
                <a:solidFill>
                  <a:schemeClr val="bg1"/>
                </a:solidFill>
              </a:rPr>
              <a:t>Man represented God and ruled in God’s name over the human family.  </a:t>
            </a:r>
          </a:p>
          <a:p>
            <a:pPr>
              <a:spcBef>
                <a:spcPts val="1200"/>
              </a:spcBef>
            </a:pPr>
            <a:r>
              <a:rPr lang="en-US" sz="3200" b="1" dirty="0" smtClean="0">
                <a:solidFill>
                  <a:schemeClr val="bg1"/>
                </a:solidFill>
                <a:cs typeface="Times New Roman" pitchFamily="18" charset="0"/>
              </a:rPr>
              <a:t>† </a:t>
            </a:r>
            <a:r>
              <a:rPr lang="en-US" sz="3200" b="1" dirty="0" smtClean="0">
                <a:solidFill>
                  <a:schemeClr val="bg1"/>
                </a:solidFill>
              </a:rPr>
              <a:t>Man with the human family represented God and ruled in God’s name over the rest of the world.</a:t>
            </a:r>
            <a:r>
              <a:rPr lang="en-US" sz="3200" b="1" dirty="0" smtClean="0"/>
              <a:t> </a:t>
            </a:r>
            <a:endParaRPr lang="en-US" sz="3200" b="1" dirty="0"/>
          </a:p>
        </p:txBody>
      </p:sp>
      <p:grpSp>
        <p:nvGrpSpPr>
          <p:cNvPr id="23" name="Group 22"/>
          <p:cNvGrpSpPr/>
          <p:nvPr/>
        </p:nvGrpSpPr>
        <p:grpSpPr>
          <a:xfrm>
            <a:off x="76200" y="381000"/>
            <a:ext cx="1752600" cy="5867400"/>
            <a:chOff x="76200" y="381000"/>
            <a:chExt cx="1752600" cy="5867400"/>
          </a:xfrm>
        </p:grpSpPr>
        <p:grpSp>
          <p:nvGrpSpPr>
            <p:cNvPr id="24" name="Group 10"/>
            <p:cNvGrpSpPr/>
            <p:nvPr/>
          </p:nvGrpSpPr>
          <p:grpSpPr>
            <a:xfrm>
              <a:off x="76200" y="381000"/>
              <a:ext cx="1752600" cy="5867400"/>
              <a:chOff x="304800" y="381000"/>
              <a:chExt cx="1752600" cy="5867400"/>
            </a:xfrm>
          </p:grpSpPr>
          <p:sp>
            <p:nvSpPr>
              <p:cNvPr id="27" name="Oval 2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8" name="Oval 2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29" name="Oval 2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30" name="Oval 29"/>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2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26"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1"/>
          <p:cNvSpPr txBox="1">
            <a:spLocks noChangeArrowheads="1"/>
          </p:cNvSpPr>
          <p:nvPr/>
        </p:nvSpPr>
        <p:spPr bwMode="auto">
          <a:xfrm>
            <a:off x="1981200" y="0"/>
            <a:ext cx="7162800" cy="6955750"/>
          </a:xfrm>
          <a:prstGeom prst="rect">
            <a:avLst/>
          </a:prstGeom>
          <a:noFill/>
          <a:ln w="9525">
            <a:noFill/>
            <a:miter lim="800000"/>
            <a:headEnd/>
            <a:tailEnd/>
          </a:ln>
          <a:effectLst/>
        </p:spPr>
        <p:txBody>
          <a:bodyPr wrap="square">
            <a:spAutoFit/>
          </a:bodyPr>
          <a:lstStyle/>
          <a:p>
            <a:r>
              <a:rPr lang="en-US" sz="3200" b="1" dirty="0">
                <a:solidFill>
                  <a:srgbClr val="FFFF00"/>
                </a:solidFill>
              </a:rPr>
              <a:t>Genesis 3</a:t>
            </a:r>
          </a:p>
          <a:p>
            <a:pPr algn="r"/>
            <a:r>
              <a:rPr lang="en-US" sz="3200" b="1" dirty="0" smtClean="0">
                <a:solidFill>
                  <a:schemeClr val="bg1"/>
                </a:solidFill>
              </a:rPr>
              <a:t>The devil, in </a:t>
            </a:r>
            <a:r>
              <a:rPr lang="en-US" sz="3200" b="1" dirty="0">
                <a:solidFill>
                  <a:schemeClr val="bg1"/>
                </a:solidFill>
              </a:rPr>
              <a:t>the guise of a </a:t>
            </a:r>
            <a:r>
              <a:rPr lang="en-US" sz="3200" b="1" dirty="0" smtClean="0">
                <a:solidFill>
                  <a:schemeClr val="bg1"/>
                </a:solidFill>
              </a:rPr>
              <a:t>snake, </a:t>
            </a:r>
            <a:endParaRPr lang="en-US" sz="3200" b="1" dirty="0" smtClean="0">
              <a:solidFill>
                <a:schemeClr val="bg1"/>
              </a:solidFill>
            </a:endParaRPr>
          </a:p>
          <a:p>
            <a:pPr algn="r"/>
            <a:r>
              <a:rPr lang="en-US" sz="3200" b="1" dirty="0" smtClean="0">
                <a:solidFill>
                  <a:schemeClr val="bg1"/>
                </a:solidFill>
              </a:rPr>
              <a:t>influenced </a:t>
            </a:r>
            <a:r>
              <a:rPr lang="en-US" sz="3200" b="1" dirty="0">
                <a:solidFill>
                  <a:schemeClr val="bg1"/>
                </a:solidFill>
              </a:rPr>
              <a:t>the woman; </a:t>
            </a:r>
            <a:endParaRPr lang="en-US" sz="3200" b="1" dirty="0" smtClean="0">
              <a:solidFill>
                <a:schemeClr val="bg1"/>
              </a:solidFill>
            </a:endParaRPr>
          </a:p>
          <a:p>
            <a:pPr algn="r"/>
            <a:r>
              <a:rPr lang="en-US" sz="3200" b="1" dirty="0" smtClean="0">
                <a:solidFill>
                  <a:schemeClr val="bg1"/>
                </a:solidFill>
              </a:rPr>
              <a:t>the woman influenced </a:t>
            </a:r>
            <a:r>
              <a:rPr lang="en-US" sz="3200" b="1" dirty="0">
                <a:solidFill>
                  <a:schemeClr val="bg1"/>
                </a:solidFill>
              </a:rPr>
              <a:t>the </a:t>
            </a:r>
            <a:r>
              <a:rPr lang="en-US" sz="3200" b="1" dirty="0" smtClean="0">
                <a:solidFill>
                  <a:schemeClr val="bg1"/>
                </a:solidFill>
              </a:rPr>
              <a:t>man; </a:t>
            </a:r>
          </a:p>
          <a:p>
            <a:pPr algn="r"/>
            <a:r>
              <a:rPr lang="en-US" sz="3200" b="1" dirty="0" smtClean="0">
                <a:solidFill>
                  <a:schemeClr val="bg1"/>
                </a:solidFill>
              </a:rPr>
              <a:t>the </a:t>
            </a:r>
            <a:r>
              <a:rPr lang="en-US" sz="3200" b="1" dirty="0">
                <a:solidFill>
                  <a:schemeClr val="bg1"/>
                </a:solidFill>
              </a:rPr>
              <a:t>man </a:t>
            </a:r>
            <a:r>
              <a:rPr lang="en-US" sz="3200" b="1" dirty="0" smtClean="0">
                <a:solidFill>
                  <a:schemeClr val="bg1"/>
                </a:solidFill>
              </a:rPr>
              <a:t>disobeyed God, </a:t>
            </a:r>
          </a:p>
          <a:p>
            <a:pPr algn="r"/>
            <a:r>
              <a:rPr lang="en-US" sz="3200" b="1" dirty="0" smtClean="0">
                <a:solidFill>
                  <a:schemeClr val="bg1"/>
                </a:solidFill>
              </a:rPr>
              <a:t>so all </a:t>
            </a:r>
            <a:r>
              <a:rPr lang="en-US" sz="3200" b="1" dirty="0">
                <a:solidFill>
                  <a:schemeClr val="bg1"/>
                </a:solidFill>
              </a:rPr>
              <a:t>was </a:t>
            </a:r>
            <a:r>
              <a:rPr lang="en-US" sz="3200" b="1" dirty="0" err="1" smtClean="0">
                <a:solidFill>
                  <a:schemeClr val="bg1"/>
                </a:solidFill>
              </a:rPr>
              <a:t>topsy</a:t>
            </a:r>
            <a:r>
              <a:rPr lang="en-US" sz="3200" b="1" dirty="0" smtClean="0">
                <a:solidFill>
                  <a:schemeClr val="bg1"/>
                </a:solidFill>
              </a:rPr>
              <a:t> </a:t>
            </a:r>
            <a:r>
              <a:rPr lang="en-US" sz="3200" b="1" dirty="0" err="1">
                <a:solidFill>
                  <a:schemeClr val="bg1"/>
                </a:solidFill>
              </a:rPr>
              <a:t>turvy</a:t>
            </a:r>
            <a:r>
              <a:rPr lang="en-US" sz="3200" b="1" dirty="0">
                <a:solidFill>
                  <a:schemeClr val="bg1"/>
                </a:solidFill>
              </a:rPr>
              <a:t>.</a:t>
            </a:r>
          </a:p>
          <a:p>
            <a:pPr>
              <a:spcBef>
                <a:spcPts val="1200"/>
              </a:spcBef>
            </a:pPr>
            <a:r>
              <a:rPr lang="en-US" sz="3200" b="1" dirty="0" smtClean="0">
                <a:solidFill>
                  <a:schemeClr val="bg1"/>
                </a:solidFill>
              </a:rPr>
              <a:t>   </a:t>
            </a:r>
          </a:p>
          <a:p>
            <a:pPr>
              <a:spcBef>
                <a:spcPts val="1200"/>
              </a:spcBef>
            </a:pPr>
            <a:endParaRPr lang="en-US" sz="3200" b="1" dirty="0" smtClean="0">
              <a:solidFill>
                <a:schemeClr val="bg1"/>
              </a:solidFill>
            </a:endParaRPr>
          </a:p>
          <a:p>
            <a:pPr>
              <a:spcBef>
                <a:spcPts val="1200"/>
              </a:spcBef>
            </a:pPr>
            <a:r>
              <a:rPr lang="en-US" sz="3200" b="1" dirty="0" smtClean="0">
                <a:solidFill>
                  <a:schemeClr val="bg1"/>
                </a:solidFill>
              </a:rPr>
              <a:t>The </a:t>
            </a:r>
            <a:r>
              <a:rPr lang="en-US" sz="3200" b="1" dirty="0">
                <a:solidFill>
                  <a:schemeClr val="bg1"/>
                </a:solidFill>
              </a:rPr>
              <a:t>results were bad:</a:t>
            </a:r>
          </a:p>
          <a:p>
            <a:r>
              <a:rPr lang="en-US" sz="3200" b="1" dirty="0" smtClean="0">
                <a:solidFill>
                  <a:schemeClr val="bg1"/>
                </a:solidFill>
                <a:cs typeface="Times New Roman" pitchFamily="18" charset="0"/>
              </a:rPr>
              <a:t>† </a:t>
            </a:r>
            <a:r>
              <a:rPr lang="en-US" sz="3200" b="1" dirty="0" smtClean="0">
                <a:solidFill>
                  <a:schemeClr val="bg1"/>
                </a:solidFill>
              </a:rPr>
              <a:t>The devil ruled </a:t>
            </a:r>
            <a:r>
              <a:rPr lang="en-US" sz="3200" b="1" dirty="0">
                <a:solidFill>
                  <a:schemeClr val="bg1"/>
                </a:solidFill>
              </a:rPr>
              <a:t>the Earth.</a:t>
            </a:r>
          </a:p>
          <a:p>
            <a:r>
              <a:rPr lang="en-US" sz="3200" dirty="0" smtClean="0">
                <a:solidFill>
                  <a:schemeClr val="bg1"/>
                </a:solidFill>
              </a:rPr>
              <a:t>†</a:t>
            </a:r>
            <a:r>
              <a:rPr lang="en-US" sz="3200" dirty="0" smtClean="0"/>
              <a:t> </a:t>
            </a:r>
            <a:r>
              <a:rPr lang="en-US" sz="3200" b="1" dirty="0">
                <a:solidFill>
                  <a:schemeClr val="bg1"/>
                </a:solidFill>
              </a:rPr>
              <a:t>The Earth was cursed.</a:t>
            </a:r>
          </a:p>
          <a:p>
            <a:r>
              <a:rPr lang="en-US" sz="3200" b="1" dirty="0">
                <a:solidFill>
                  <a:schemeClr val="bg1"/>
                </a:solidFill>
                <a:cs typeface="Times New Roman" pitchFamily="18" charset="0"/>
              </a:rPr>
              <a:t>† </a:t>
            </a:r>
            <a:r>
              <a:rPr lang="en-US" sz="3200" b="1" dirty="0">
                <a:solidFill>
                  <a:schemeClr val="bg1"/>
                </a:solidFill>
              </a:rPr>
              <a:t>People now were separated from God.</a:t>
            </a:r>
          </a:p>
          <a:p>
            <a:r>
              <a:rPr lang="en-US" sz="3200" b="1" dirty="0">
                <a:solidFill>
                  <a:schemeClr val="bg1"/>
                </a:solidFill>
                <a:cs typeface="Times New Roman" pitchFamily="18" charset="0"/>
              </a:rPr>
              <a:t>† </a:t>
            </a:r>
            <a:r>
              <a:rPr lang="en-US" sz="3200" b="1" dirty="0">
                <a:solidFill>
                  <a:schemeClr val="bg1"/>
                </a:solidFill>
              </a:rPr>
              <a:t>People now were corrupted in nature.</a:t>
            </a:r>
          </a:p>
        </p:txBody>
      </p:sp>
      <p:sp>
        <p:nvSpPr>
          <p:cNvPr id="13" name="Freeform 10"/>
          <p:cNvSpPr>
            <a:spLocks/>
          </p:cNvSpPr>
          <p:nvPr/>
        </p:nvSpPr>
        <p:spPr bwMode="auto">
          <a:xfrm flipH="1">
            <a:off x="1447800" y="914400"/>
            <a:ext cx="1981200" cy="3733800"/>
          </a:xfrm>
          <a:custGeom>
            <a:avLst/>
            <a:gdLst/>
            <a:ahLst/>
            <a:cxnLst>
              <a:cxn ang="0">
                <a:pos x="1200" y="2352"/>
              </a:cxn>
              <a:cxn ang="0">
                <a:pos x="0" y="240"/>
              </a:cxn>
              <a:cxn ang="0">
                <a:pos x="1200" y="912"/>
              </a:cxn>
            </a:cxnLst>
            <a:rect l="0" t="0" r="r" b="b"/>
            <a:pathLst>
              <a:path w="1200" h="2352">
                <a:moveTo>
                  <a:pt x="1200" y="2352"/>
                </a:moveTo>
                <a:cubicBezTo>
                  <a:pt x="600" y="1416"/>
                  <a:pt x="0" y="480"/>
                  <a:pt x="0" y="240"/>
                </a:cubicBezTo>
                <a:cubicBezTo>
                  <a:pt x="0" y="0"/>
                  <a:pt x="600" y="456"/>
                  <a:pt x="1200" y="912"/>
                </a:cubicBezTo>
              </a:path>
            </a:pathLst>
          </a:custGeom>
          <a:noFill/>
          <a:ln w="38100" cmpd="sng">
            <a:solidFill>
              <a:srgbClr val="FF0000"/>
            </a:solidFill>
            <a:round/>
            <a:headEnd type="none" w="med" len="med"/>
            <a:tailEnd type="triangle" w="lg" len="lg"/>
          </a:ln>
          <a:effectLst/>
        </p:spPr>
        <p:txBody>
          <a:bodyPr/>
          <a:lstStyle/>
          <a:p>
            <a:endParaRPr lang="en-US"/>
          </a:p>
        </p:txBody>
      </p:sp>
      <p:grpSp>
        <p:nvGrpSpPr>
          <p:cNvPr id="14" name="Group 13"/>
          <p:cNvGrpSpPr/>
          <p:nvPr/>
        </p:nvGrpSpPr>
        <p:grpSpPr>
          <a:xfrm>
            <a:off x="76200" y="381000"/>
            <a:ext cx="1752600" cy="5867400"/>
            <a:chOff x="76200" y="381000"/>
            <a:chExt cx="1752600" cy="5867400"/>
          </a:xfrm>
        </p:grpSpPr>
        <p:grpSp>
          <p:nvGrpSpPr>
            <p:cNvPr id="15" name="Group 10"/>
            <p:cNvGrpSpPr/>
            <p:nvPr/>
          </p:nvGrpSpPr>
          <p:grpSpPr>
            <a:xfrm>
              <a:off x="76200" y="381000"/>
              <a:ext cx="1752600" cy="5867400"/>
              <a:chOff x="304800" y="381000"/>
              <a:chExt cx="1752600" cy="5867400"/>
            </a:xfrm>
          </p:grpSpPr>
          <p:sp>
            <p:nvSpPr>
              <p:cNvPr id="21" name="Oval 20"/>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3" name="Oval 22"/>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24" name="Oval 23"/>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25" name="Oval 24"/>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8"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
          <p:cNvSpPr txBox="1">
            <a:spLocks noChangeArrowheads="1"/>
          </p:cNvSpPr>
          <p:nvPr/>
        </p:nvSpPr>
        <p:spPr bwMode="auto">
          <a:xfrm>
            <a:off x="1828800" y="1"/>
            <a:ext cx="7315200" cy="6986528"/>
          </a:xfrm>
          <a:prstGeom prst="rect">
            <a:avLst/>
          </a:prstGeom>
          <a:noFill/>
          <a:ln w="9525">
            <a:noFill/>
            <a:miter lim="800000"/>
            <a:headEnd/>
            <a:tailEnd/>
          </a:ln>
          <a:effectLst/>
        </p:spPr>
        <p:txBody>
          <a:bodyPr wrap="square">
            <a:spAutoFit/>
          </a:bodyPr>
          <a:lstStyle/>
          <a:p>
            <a:pPr>
              <a:spcBef>
                <a:spcPct val="50000"/>
              </a:spcBef>
            </a:pPr>
            <a:r>
              <a:rPr lang="en-US" sz="3200" b="1" dirty="0" smtClean="0">
                <a:solidFill>
                  <a:srgbClr val="FFFF00"/>
                </a:solidFill>
              </a:rPr>
              <a:t>Genesis 3.15 HCSB:  “I will put hostility between you and the woman, and between your seed and her seed. He will strike your head, and you will strike his heel.”</a:t>
            </a:r>
          </a:p>
          <a:p>
            <a:pPr>
              <a:spcBef>
                <a:spcPct val="50000"/>
              </a:spcBef>
            </a:pPr>
            <a:r>
              <a:rPr lang="en-US" sz="3200" b="1" dirty="0" smtClean="0">
                <a:solidFill>
                  <a:schemeClr val="bg1"/>
                </a:solidFill>
              </a:rPr>
              <a:t>God promised that one man [</a:t>
            </a:r>
            <a:r>
              <a:rPr lang="en-US" sz="3200" b="1" u="sng" dirty="0" smtClean="0">
                <a:solidFill>
                  <a:schemeClr val="bg1"/>
                </a:solidFill>
              </a:rPr>
              <a:t>seed</a:t>
            </a:r>
            <a:r>
              <a:rPr lang="en-US" sz="3200" b="1" dirty="0" smtClean="0">
                <a:solidFill>
                  <a:srgbClr val="FF3300"/>
                </a:solidFill>
              </a:rPr>
              <a:t> </a:t>
            </a:r>
            <a:r>
              <a:rPr lang="en-US" sz="3200" b="1" dirty="0" smtClean="0">
                <a:solidFill>
                  <a:schemeClr val="bg1"/>
                </a:solidFill>
              </a:rPr>
              <a:t>of the woman] would someday conquer </a:t>
            </a:r>
            <a:r>
              <a:rPr lang="en-US" sz="3200" b="1" dirty="0" smtClean="0">
                <a:solidFill>
                  <a:schemeClr val="bg1"/>
                </a:solidFill>
              </a:rPr>
              <a:t>Satan </a:t>
            </a:r>
            <a:r>
              <a:rPr lang="en-US" sz="3200" b="1" dirty="0" smtClean="0">
                <a:solidFill>
                  <a:schemeClr val="bg1"/>
                </a:solidFill>
              </a:rPr>
              <a:t>and </a:t>
            </a:r>
            <a:r>
              <a:rPr lang="en-US" sz="3200" b="1" dirty="0" smtClean="0">
                <a:solidFill>
                  <a:schemeClr val="bg1"/>
                </a:solidFill>
              </a:rPr>
              <a:t>deliver people and the Earth from the effects of sin.  He would be the Deliverer.  </a:t>
            </a:r>
          </a:p>
          <a:p>
            <a:pPr>
              <a:spcBef>
                <a:spcPct val="50000"/>
              </a:spcBef>
            </a:pPr>
            <a:r>
              <a:rPr lang="en-US" sz="3200" b="1" dirty="0" smtClean="0">
                <a:solidFill>
                  <a:schemeClr val="bg1"/>
                </a:solidFill>
              </a:rPr>
              <a:t>One man would someday fulfill the original intention for all people, reflecting the image of God and representing God by ruling in his name.</a:t>
            </a:r>
            <a:r>
              <a:rPr lang="en-US" sz="3200" b="1" dirty="0" smtClean="0"/>
              <a:t> </a:t>
            </a:r>
            <a:endParaRPr lang="en-US" sz="3200" b="1" dirty="0"/>
          </a:p>
        </p:txBody>
      </p:sp>
      <p:grpSp>
        <p:nvGrpSpPr>
          <p:cNvPr id="10" name="Group 9"/>
          <p:cNvGrpSpPr/>
          <p:nvPr/>
        </p:nvGrpSpPr>
        <p:grpSpPr>
          <a:xfrm>
            <a:off x="76200" y="381000"/>
            <a:ext cx="1752600" cy="5867400"/>
            <a:chOff x="76200" y="381000"/>
            <a:chExt cx="1752600" cy="5867400"/>
          </a:xfrm>
        </p:grpSpPr>
        <p:grpSp>
          <p:nvGrpSpPr>
            <p:cNvPr id="1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8" name="Oval 1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21" name="Oval 20"/>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Beasts</a:t>
                </a:r>
                <a:endParaRPr lang="en-US" sz="3000" b="1" dirty="0">
                  <a:solidFill>
                    <a:schemeClr val="tx1"/>
                  </a:solidFill>
                </a:endParaRPr>
              </a:p>
            </p:txBody>
          </p:sp>
          <p:sp>
            <p:nvSpPr>
              <p:cNvPr id="23" name="Oval 22"/>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1560</Words>
  <Application>Microsoft Office PowerPoint</Application>
  <PresentationFormat>On-screen Show (4:3)</PresentationFormat>
  <Paragraphs>204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William Groben</cp:lastModifiedBy>
  <cp:revision>31</cp:revision>
  <dcterms:created xsi:type="dcterms:W3CDTF">2013-05-27T10:28:49Z</dcterms:created>
  <dcterms:modified xsi:type="dcterms:W3CDTF">2013-09-12T11:59:17Z</dcterms:modified>
</cp:coreProperties>
</file>